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381" r:id="rId3"/>
    <p:sldId id="343" r:id="rId4"/>
    <p:sldId id="356" r:id="rId5"/>
    <p:sldId id="357" r:id="rId6"/>
    <p:sldId id="358" r:id="rId7"/>
    <p:sldId id="359" r:id="rId8"/>
    <p:sldId id="360" r:id="rId9"/>
    <p:sldId id="361" r:id="rId10"/>
    <p:sldId id="362" r:id="rId11"/>
    <p:sldId id="342" r:id="rId12"/>
    <p:sldId id="363" r:id="rId13"/>
    <p:sldId id="373" r:id="rId14"/>
    <p:sldId id="344" r:id="rId15"/>
    <p:sldId id="365" r:id="rId16"/>
    <p:sldId id="345" r:id="rId17"/>
    <p:sldId id="367" r:id="rId18"/>
    <p:sldId id="366" r:id="rId19"/>
    <p:sldId id="382" r:id="rId20"/>
    <p:sldId id="364" r:id="rId21"/>
    <p:sldId id="346" r:id="rId22"/>
    <p:sldId id="380" r:id="rId23"/>
    <p:sldId id="375" r:id="rId24"/>
    <p:sldId id="379" r:id="rId25"/>
    <p:sldId id="374" r:id="rId26"/>
    <p:sldId id="341" r:id="rId27"/>
    <p:sldId id="376" r:id="rId28"/>
    <p:sldId id="377" r:id="rId29"/>
    <p:sldId id="37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53EB35D-4216-4FC3-9442-F1FFECC1FF4D}">
          <p14:sldIdLst>
            <p14:sldId id="256"/>
            <p14:sldId id="381"/>
            <p14:sldId id="343"/>
            <p14:sldId id="356"/>
            <p14:sldId id="357"/>
            <p14:sldId id="358"/>
            <p14:sldId id="359"/>
            <p14:sldId id="360"/>
            <p14:sldId id="361"/>
            <p14:sldId id="362"/>
            <p14:sldId id="342"/>
            <p14:sldId id="363"/>
            <p14:sldId id="373"/>
            <p14:sldId id="344"/>
            <p14:sldId id="365"/>
            <p14:sldId id="345"/>
            <p14:sldId id="367"/>
            <p14:sldId id="366"/>
            <p14:sldId id="382"/>
            <p14:sldId id="364"/>
            <p14:sldId id="346"/>
            <p14:sldId id="380"/>
            <p14:sldId id="375"/>
          </p14:sldIdLst>
        </p14:section>
        <p14:section name="appendix" id="{484C6A6D-E6C7-42DF-ACA0-266D98FE7A5E}">
          <p14:sldIdLst>
            <p14:sldId id="379"/>
            <p14:sldId id="374"/>
            <p14:sldId id="341"/>
            <p14:sldId id="376"/>
            <p14:sldId id="377"/>
            <p14:sldId id="37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89709" autoAdjust="0"/>
  </p:normalViewPr>
  <p:slideViewPr>
    <p:cSldViewPr snapToGrid="0">
      <p:cViewPr>
        <p:scale>
          <a:sx n="106" d="100"/>
          <a:sy n="106" d="100"/>
        </p:scale>
        <p:origin x="798"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B140A9-B0E5-4962-93F2-A61B56955450}" type="datetimeFigureOut">
              <a:rPr lang="en-IN" smtClean="0"/>
              <a:t>28-10-2024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8A6EAF-2202-4DCE-BECC-5AD4C342F3F4}" type="slidenum">
              <a:rPr lang="en-IN" smtClean="0"/>
              <a:t>‹#›</a:t>
            </a:fld>
            <a:endParaRPr lang="en-IN"/>
          </a:p>
        </p:txBody>
      </p:sp>
    </p:spTree>
    <p:extLst>
      <p:ext uri="{BB962C8B-B14F-4D97-AF65-F5344CB8AC3E}">
        <p14:creationId xmlns:p14="http://schemas.microsoft.com/office/powerpoint/2010/main" val="35067148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1</a:t>
            </a:fld>
            <a:endParaRPr lang="en-IN"/>
          </a:p>
        </p:txBody>
      </p:sp>
    </p:spTree>
    <p:extLst>
      <p:ext uri="{BB962C8B-B14F-4D97-AF65-F5344CB8AC3E}">
        <p14:creationId xmlns:p14="http://schemas.microsoft.com/office/powerpoint/2010/main" val="17890281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https://www.youtube.com/watch?v=8NW7-6Ea59Y&amp;t=11s</a:t>
            </a:r>
          </a:p>
        </p:txBody>
      </p:sp>
      <p:sp>
        <p:nvSpPr>
          <p:cNvPr id="4" name="Slide Number Placeholder 3"/>
          <p:cNvSpPr>
            <a:spLocks noGrp="1"/>
          </p:cNvSpPr>
          <p:nvPr>
            <p:ph type="sldNum" sz="quarter" idx="5"/>
          </p:nvPr>
        </p:nvSpPr>
        <p:spPr/>
        <p:txBody>
          <a:bodyPr/>
          <a:lstStyle/>
          <a:p>
            <a:fld id="{548A6EAF-2202-4DCE-BECC-5AD4C342F3F4}" type="slidenum">
              <a:rPr lang="en-IN" smtClean="0"/>
              <a:t>24</a:t>
            </a:fld>
            <a:endParaRPr lang="en-IN"/>
          </a:p>
        </p:txBody>
      </p:sp>
    </p:spTree>
    <p:extLst>
      <p:ext uri="{BB962C8B-B14F-4D97-AF65-F5344CB8AC3E}">
        <p14:creationId xmlns:p14="http://schemas.microsoft.com/office/powerpoint/2010/main" val="1593746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Berkeley algorithm, Passive Time Server , Active Time Server</a:t>
            </a:r>
          </a:p>
        </p:txBody>
      </p:sp>
      <p:sp>
        <p:nvSpPr>
          <p:cNvPr id="4" name="Slide Number Placeholder 3"/>
          <p:cNvSpPr>
            <a:spLocks noGrp="1"/>
          </p:cNvSpPr>
          <p:nvPr>
            <p:ph type="sldNum" sz="quarter" idx="5"/>
          </p:nvPr>
        </p:nvSpPr>
        <p:spPr/>
        <p:txBody>
          <a:bodyPr/>
          <a:lstStyle/>
          <a:p>
            <a:fld id="{548A6EAF-2202-4DCE-BECC-5AD4C342F3F4}" type="slidenum">
              <a:rPr lang="en-IN" smtClean="0"/>
              <a:t>26</a:t>
            </a:fld>
            <a:endParaRPr lang="en-IN"/>
          </a:p>
        </p:txBody>
      </p:sp>
    </p:spTree>
    <p:extLst>
      <p:ext uri="{BB962C8B-B14F-4D97-AF65-F5344CB8AC3E}">
        <p14:creationId xmlns:p14="http://schemas.microsoft.com/office/powerpoint/2010/main" val="43541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27</a:t>
            </a:fld>
            <a:endParaRPr lang="en-IN"/>
          </a:p>
        </p:txBody>
      </p:sp>
    </p:spTree>
    <p:extLst>
      <p:ext uri="{BB962C8B-B14F-4D97-AF65-F5344CB8AC3E}">
        <p14:creationId xmlns:p14="http://schemas.microsoft.com/office/powerpoint/2010/main" val="7376851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28</a:t>
            </a:fld>
            <a:endParaRPr lang="en-IN"/>
          </a:p>
        </p:txBody>
      </p:sp>
    </p:spTree>
    <p:extLst>
      <p:ext uri="{BB962C8B-B14F-4D97-AF65-F5344CB8AC3E}">
        <p14:creationId xmlns:p14="http://schemas.microsoft.com/office/powerpoint/2010/main" val="396660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11</a:t>
            </a:fld>
            <a:endParaRPr lang="en-IN"/>
          </a:p>
        </p:txBody>
      </p:sp>
    </p:spTree>
    <p:extLst>
      <p:ext uri="{BB962C8B-B14F-4D97-AF65-F5344CB8AC3E}">
        <p14:creationId xmlns:p14="http://schemas.microsoft.com/office/powerpoint/2010/main" val="528560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12</a:t>
            </a:fld>
            <a:endParaRPr lang="en-IN"/>
          </a:p>
        </p:txBody>
      </p:sp>
    </p:spTree>
    <p:extLst>
      <p:ext uri="{BB962C8B-B14F-4D97-AF65-F5344CB8AC3E}">
        <p14:creationId xmlns:p14="http://schemas.microsoft.com/office/powerpoint/2010/main" val="4885044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dirty="0">
                <a:solidFill>
                  <a:srgbClr val="000000"/>
                </a:solidFill>
                <a:effectLst/>
                <a:latin typeface="Aptos-Bold"/>
              </a:rPr>
              <a:t>Limitations: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Scalability limitations: Performance might degrade with a large number of clients due to server load.</a:t>
            </a:r>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14</a:t>
            </a:fld>
            <a:endParaRPr lang="en-IN"/>
          </a:p>
        </p:txBody>
      </p:sp>
    </p:spTree>
    <p:extLst>
      <p:ext uri="{BB962C8B-B14F-4D97-AF65-F5344CB8AC3E}">
        <p14:creationId xmlns:p14="http://schemas.microsoft.com/office/powerpoint/2010/main" val="12812307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00"/>
                </a:solidFill>
                <a:effectLst/>
                <a:latin typeface="Aptos" panose="020B0004020202020204" pitchFamily="34" charset="0"/>
              </a:rPr>
              <a:t>This is a high-level overview. The actual implementation will involve exception handling, serialization of </a:t>
            </a:r>
            <a:endParaRPr lang="en-US" dirty="0"/>
          </a:p>
        </p:txBody>
      </p:sp>
      <p:sp>
        <p:nvSpPr>
          <p:cNvPr id="4" name="Slide Number Placeholder 3"/>
          <p:cNvSpPr>
            <a:spLocks noGrp="1"/>
          </p:cNvSpPr>
          <p:nvPr>
            <p:ph type="sldNum" sz="quarter" idx="5"/>
          </p:nvPr>
        </p:nvSpPr>
        <p:spPr/>
        <p:txBody>
          <a:bodyPr/>
          <a:lstStyle/>
          <a:p>
            <a:fld id="{548A6EAF-2202-4DCE-BECC-5AD4C342F3F4}" type="slidenum">
              <a:rPr lang="en-IN" smtClean="0"/>
              <a:t>15</a:t>
            </a:fld>
            <a:endParaRPr lang="en-IN"/>
          </a:p>
        </p:txBody>
      </p:sp>
    </p:spTree>
    <p:extLst>
      <p:ext uri="{BB962C8B-B14F-4D97-AF65-F5344CB8AC3E}">
        <p14:creationId xmlns:p14="http://schemas.microsoft.com/office/powerpoint/2010/main" val="29220629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000000"/>
                </a:solidFill>
                <a:effectLst/>
                <a:latin typeface="Aptos" panose="020B0004020202020204" pitchFamily="34" charset="0"/>
              </a:rPr>
              <a:t>objects for RMI communication, and handling potential clock skews. </a:t>
            </a:r>
            <a:endParaRPr lang="en-US" dirty="0"/>
          </a:p>
          <a:p>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16</a:t>
            </a:fld>
            <a:endParaRPr lang="en-IN"/>
          </a:p>
        </p:txBody>
      </p:sp>
    </p:spTree>
    <p:extLst>
      <p:ext uri="{BB962C8B-B14F-4D97-AF65-F5344CB8AC3E}">
        <p14:creationId xmlns:p14="http://schemas.microsoft.com/office/powerpoint/2010/main" val="421968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000000"/>
                </a:solidFill>
                <a:effectLst/>
                <a:latin typeface="Symbol" panose="05050102010706020507" pitchFamily="18" charset="2"/>
              </a:rPr>
              <a:t>• • </a:t>
            </a:r>
            <a:r>
              <a:rPr lang="en-US" sz="1200" dirty="0">
                <a:solidFill>
                  <a:srgbClr val="000000"/>
                </a:solidFill>
                <a:effectLst/>
                <a:latin typeface="Aptos" panose="020B0004020202020204" pitchFamily="34" charset="0"/>
              </a:rPr>
              <a:t>Centralized synchronization is suitable for smaller systems or scenarios where simplicity is prioritized. For </a:t>
            </a:r>
            <a:endParaRPr lang="en-US" dirty="0"/>
          </a:p>
          <a:p>
            <a:r>
              <a:rPr lang="en-US" sz="1200" dirty="0">
                <a:solidFill>
                  <a:srgbClr val="000000"/>
                </a:solidFill>
                <a:effectLst/>
                <a:latin typeface="Aptos" panose="020B0004020202020204" pitchFamily="34" charset="0"/>
              </a:rPr>
              <a:t>larger or more critical systems, consider distributed clock synchronization algorithms like Berkeley </a:t>
            </a:r>
            <a:endParaRPr lang="en-US" dirty="0"/>
          </a:p>
          <a:p>
            <a:r>
              <a:rPr lang="en-US" sz="1200" dirty="0">
                <a:solidFill>
                  <a:srgbClr val="000000"/>
                </a:solidFill>
                <a:effectLst/>
                <a:latin typeface="Aptos" panose="020B0004020202020204" pitchFamily="34" charset="0"/>
              </a:rPr>
              <a:t>Algorithm or Cristian's Algorithm.</a:t>
            </a:r>
            <a:endParaRPr lang="en-IN" dirty="0"/>
          </a:p>
          <a:p>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18</a:t>
            </a:fld>
            <a:endParaRPr lang="en-IN"/>
          </a:p>
        </p:txBody>
      </p:sp>
    </p:spTree>
    <p:extLst>
      <p:ext uri="{BB962C8B-B14F-4D97-AF65-F5344CB8AC3E}">
        <p14:creationId xmlns:p14="http://schemas.microsoft.com/office/powerpoint/2010/main" val="13930917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000000"/>
                </a:solidFill>
                <a:effectLst/>
                <a:latin typeface="Symbol" panose="05050102010706020507" pitchFamily="18" charset="2"/>
              </a:rPr>
              <a:t>• • </a:t>
            </a:r>
            <a:r>
              <a:rPr lang="en-US" sz="1200" dirty="0">
                <a:solidFill>
                  <a:srgbClr val="000000"/>
                </a:solidFill>
                <a:effectLst/>
                <a:latin typeface="Aptos" panose="020B0004020202020204" pitchFamily="34" charset="0"/>
              </a:rPr>
              <a:t>Centralized synchronization is suitable for smaller systems or scenarios where simplicity is prioritized. For </a:t>
            </a:r>
            <a:endParaRPr lang="en-US" dirty="0"/>
          </a:p>
          <a:p>
            <a:r>
              <a:rPr lang="en-US" sz="1200" dirty="0">
                <a:solidFill>
                  <a:srgbClr val="000000"/>
                </a:solidFill>
                <a:effectLst/>
                <a:latin typeface="Aptos" panose="020B0004020202020204" pitchFamily="34" charset="0"/>
              </a:rPr>
              <a:t>larger or more critical systems, consider distributed clock synchronization algorithms like Berkeley </a:t>
            </a:r>
            <a:endParaRPr lang="en-US" dirty="0"/>
          </a:p>
          <a:p>
            <a:r>
              <a:rPr lang="en-US" sz="1200" dirty="0">
                <a:solidFill>
                  <a:srgbClr val="000000"/>
                </a:solidFill>
                <a:effectLst/>
                <a:latin typeface="Aptos" panose="020B0004020202020204" pitchFamily="34" charset="0"/>
              </a:rPr>
              <a:t>Algorithm or Cristian's Algorithm.</a:t>
            </a:r>
            <a:endParaRPr lang="en-IN" dirty="0"/>
          </a:p>
          <a:p>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19</a:t>
            </a:fld>
            <a:endParaRPr lang="en-IN"/>
          </a:p>
        </p:txBody>
      </p:sp>
    </p:spTree>
    <p:extLst>
      <p:ext uri="{BB962C8B-B14F-4D97-AF65-F5344CB8AC3E}">
        <p14:creationId xmlns:p14="http://schemas.microsoft.com/office/powerpoint/2010/main" val="483234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48A6EAF-2202-4DCE-BECC-5AD4C342F3F4}" type="slidenum">
              <a:rPr lang="en-IN" smtClean="0"/>
              <a:t>20</a:t>
            </a:fld>
            <a:endParaRPr lang="en-IN"/>
          </a:p>
        </p:txBody>
      </p:sp>
    </p:spTree>
    <p:extLst>
      <p:ext uri="{BB962C8B-B14F-4D97-AF65-F5344CB8AC3E}">
        <p14:creationId xmlns:p14="http://schemas.microsoft.com/office/powerpoint/2010/main" val="3173060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2362D-079D-6159-D63F-C046F090CA3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6D02401-1B6F-9E4D-FF18-A8D8694AE1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A6D1A0C-17C9-3FA4-C3BC-131E89F7311F}"/>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5" name="Footer Placeholder 4">
            <a:extLst>
              <a:ext uri="{FF2B5EF4-FFF2-40B4-BE49-F238E27FC236}">
                <a16:creationId xmlns:a16="http://schemas.microsoft.com/office/drawing/2014/main" id="{7A6BFDAF-630E-3E36-1208-A4F18BBA9E8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2CFD706-6150-4C27-8AC3-1081AF1700EB}"/>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5093505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9EEC-D213-9C3A-BF49-DCE6A4DB70C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EA89A11-F23F-1E11-AD16-DB736C9D3A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AF2EA7-7F76-C4F5-51E0-C045195B216D}"/>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5" name="Footer Placeholder 4">
            <a:extLst>
              <a:ext uri="{FF2B5EF4-FFF2-40B4-BE49-F238E27FC236}">
                <a16:creationId xmlns:a16="http://schemas.microsoft.com/office/drawing/2014/main" id="{2C5171DD-A140-73C5-A0BB-5A43483D98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C2C9CEF-3F84-65FB-4B9A-CAAEFDDF1F84}"/>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17866224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91FB1A-DE15-C446-92AF-EA166E71CEA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21FFC3-FE04-62AB-5128-30A1E19FC9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5222E8-3041-F892-9884-E30CF44B8C8D}"/>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5" name="Footer Placeholder 4">
            <a:extLst>
              <a:ext uri="{FF2B5EF4-FFF2-40B4-BE49-F238E27FC236}">
                <a16:creationId xmlns:a16="http://schemas.microsoft.com/office/drawing/2014/main" id="{CF4C3F2F-A5B0-884F-D05E-EABB83CC744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2031BC-4B94-7A12-8B1E-675FF9963017}"/>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4136749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4F554-64DF-02DD-75BE-F32A97194BD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DEF481B-8E6B-5D91-3E0B-92FB957AC5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A8D26F-07F8-A872-FAB4-B1993B2B8131}"/>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5" name="Footer Placeholder 4">
            <a:extLst>
              <a:ext uri="{FF2B5EF4-FFF2-40B4-BE49-F238E27FC236}">
                <a16:creationId xmlns:a16="http://schemas.microsoft.com/office/drawing/2014/main" id="{C5359C73-BA56-C77F-90C4-1C83D4BBFF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7BBD58D-057B-C6BC-1211-52AB16EF6E7C}"/>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3949981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24E35-ECCC-BCDC-2D0C-CE96667480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ACA24D2-7998-DE92-8CAF-2523C30639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283F35-2880-1C7C-FAEB-4EFCB7170860}"/>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5" name="Footer Placeholder 4">
            <a:extLst>
              <a:ext uri="{FF2B5EF4-FFF2-40B4-BE49-F238E27FC236}">
                <a16:creationId xmlns:a16="http://schemas.microsoft.com/office/drawing/2014/main" id="{48ED25C1-7E67-8830-8562-8C17D0163D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D5C752-EF47-A9C1-E93F-D3539C459BEA}"/>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373190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09ADE-F271-4248-CB76-C41894EA25C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C8589C6-2452-47B1-57F8-5AFD76AE6E1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D409506-FAF6-BC65-FC13-0A11EDCAEC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6D987EC-BADB-6CEE-2A68-70C5FB855CC0}"/>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6" name="Footer Placeholder 5">
            <a:extLst>
              <a:ext uri="{FF2B5EF4-FFF2-40B4-BE49-F238E27FC236}">
                <a16:creationId xmlns:a16="http://schemas.microsoft.com/office/drawing/2014/main" id="{4C6A214F-6351-B03B-0161-7B7A0E8535C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83683C7-8273-0C07-1A2B-655E59FFC76A}"/>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1238995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E1C49-E2DB-2751-CA33-839877AF8E8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6E679C5-57FB-C0F6-5655-D0DBC355E7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44617B-8AD8-7376-30E8-19B2808BA0E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A446DD2-73FC-BD7C-60AF-BBB3039223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985EA1-6753-1ADE-60D1-40D33488540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E8F1EFA-FF46-E683-AF65-8D2ABCA19213}"/>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8" name="Footer Placeholder 7">
            <a:extLst>
              <a:ext uri="{FF2B5EF4-FFF2-40B4-BE49-F238E27FC236}">
                <a16:creationId xmlns:a16="http://schemas.microsoft.com/office/drawing/2014/main" id="{F230610F-A5C2-0CD1-52FB-A49FE97E173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FF0AE92-C4DE-48A7-F57C-E5870F286004}"/>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25641872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76211-94F3-5595-8C3F-BE726798756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2395C8C-C9D8-C4A4-1DF8-CC403732E665}"/>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4" name="Footer Placeholder 3">
            <a:extLst>
              <a:ext uri="{FF2B5EF4-FFF2-40B4-BE49-F238E27FC236}">
                <a16:creationId xmlns:a16="http://schemas.microsoft.com/office/drawing/2014/main" id="{6C59DC0E-015F-92D7-A50E-38E72A2DFEC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31891E0-BCBB-9008-8125-AC3DD9ABEEA5}"/>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3059289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2F0F25-B236-9086-A568-7DAB89DF6FD4}"/>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3" name="Footer Placeholder 2">
            <a:extLst>
              <a:ext uri="{FF2B5EF4-FFF2-40B4-BE49-F238E27FC236}">
                <a16:creationId xmlns:a16="http://schemas.microsoft.com/office/drawing/2014/main" id="{075F59B2-EE2E-6CF5-DAE3-25D37981F6A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1654BDE-CB44-2748-4CBD-9B403E6D7325}"/>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2591940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6E77F-B8B9-39F0-D763-A793901B4C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AE3209F-2A22-7CBC-A5E0-819781D363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CFD266C-C518-DA0B-3017-E2B6C09FCB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1B34FA-DD40-9147-B2A8-6500706D706C}"/>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6" name="Footer Placeholder 5">
            <a:extLst>
              <a:ext uri="{FF2B5EF4-FFF2-40B4-BE49-F238E27FC236}">
                <a16:creationId xmlns:a16="http://schemas.microsoft.com/office/drawing/2014/main" id="{9642C609-EB4A-F976-9403-438A1764395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A620DFF-DCED-3FDB-1CD3-73786BE71C87}"/>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1620979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27638-7A78-FC17-14A7-7017869C98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0B98485-428B-6953-4692-165FDB878D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5297C81-ADEC-B791-2514-7B8E062F2D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564ABE-6ACF-AE86-E009-9517AE473B05}"/>
              </a:ext>
            </a:extLst>
          </p:cNvPr>
          <p:cNvSpPr>
            <a:spLocks noGrp="1"/>
          </p:cNvSpPr>
          <p:nvPr>
            <p:ph type="dt" sz="half" idx="10"/>
          </p:nvPr>
        </p:nvSpPr>
        <p:spPr/>
        <p:txBody>
          <a:bodyPr/>
          <a:lstStyle/>
          <a:p>
            <a:fld id="{A329354C-EE1F-471E-91E1-B39ABAB563B6}" type="datetimeFigureOut">
              <a:rPr lang="en-IN" smtClean="0"/>
              <a:t>28-10-2024</a:t>
            </a:fld>
            <a:endParaRPr lang="en-IN"/>
          </a:p>
        </p:txBody>
      </p:sp>
      <p:sp>
        <p:nvSpPr>
          <p:cNvPr id="6" name="Footer Placeholder 5">
            <a:extLst>
              <a:ext uri="{FF2B5EF4-FFF2-40B4-BE49-F238E27FC236}">
                <a16:creationId xmlns:a16="http://schemas.microsoft.com/office/drawing/2014/main" id="{73A4E4D5-4BE5-0AEC-6E2B-2C1DA4BDED6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04B7FDB-5618-87AB-659B-2B8F354BD266}"/>
              </a:ext>
            </a:extLst>
          </p:cNvPr>
          <p:cNvSpPr>
            <a:spLocks noGrp="1"/>
          </p:cNvSpPr>
          <p:nvPr>
            <p:ph type="sldNum" sz="quarter" idx="12"/>
          </p:nvPr>
        </p:nvSpPr>
        <p:spPr/>
        <p:txBody>
          <a:bodyPr/>
          <a:lstStyle/>
          <a:p>
            <a:fld id="{021FDFCE-9BA5-4F02-B2BF-C1444432F85F}" type="slidenum">
              <a:rPr lang="en-IN" smtClean="0"/>
              <a:t>‹#›</a:t>
            </a:fld>
            <a:endParaRPr lang="en-IN"/>
          </a:p>
        </p:txBody>
      </p:sp>
    </p:spTree>
    <p:extLst>
      <p:ext uri="{BB962C8B-B14F-4D97-AF65-F5344CB8AC3E}">
        <p14:creationId xmlns:p14="http://schemas.microsoft.com/office/powerpoint/2010/main" val="1558904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D8D93A-92FB-A9A7-AF5B-75A05A557B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3C4A124-4A1F-CD51-3A14-3BA44D8AC99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F29C92D-A0CE-BDA6-0D0B-97A86F574E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29354C-EE1F-471E-91E1-B39ABAB563B6}" type="datetimeFigureOut">
              <a:rPr lang="en-IN" smtClean="0"/>
              <a:t>28-10-2024</a:t>
            </a:fld>
            <a:endParaRPr lang="en-IN"/>
          </a:p>
        </p:txBody>
      </p:sp>
      <p:sp>
        <p:nvSpPr>
          <p:cNvPr id="5" name="Footer Placeholder 4">
            <a:extLst>
              <a:ext uri="{FF2B5EF4-FFF2-40B4-BE49-F238E27FC236}">
                <a16:creationId xmlns:a16="http://schemas.microsoft.com/office/drawing/2014/main" id="{E58AA9E8-F69A-72DA-E1CE-467E13383A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2A850A0-77C1-D0DC-4CD7-687A3FFE71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1FDFCE-9BA5-4F02-B2BF-C1444432F85F}" type="slidenum">
              <a:rPr lang="en-IN" smtClean="0"/>
              <a:t>‹#›</a:t>
            </a:fld>
            <a:endParaRPr lang="en-IN"/>
          </a:p>
        </p:txBody>
      </p:sp>
    </p:spTree>
    <p:extLst>
      <p:ext uri="{BB962C8B-B14F-4D97-AF65-F5344CB8AC3E}">
        <p14:creationId xmlns:p14="http://schemas.microsoft.com/office/powerpoint/2010/main" val="42912545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Data_communica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en.wikipedia.org/wiki/Persistence_(computer_scienc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42E3F-0B47-9086-4333-2F0E9DCE9DDD}"/>
              </a:ext>
            </a:extLst>
          </p:cNvPr>
          <p:cNvSpPr>
            <a:spLocks noGrp="1"/>
          </p:cNvSpPr>
          <p:nvPr>
            <p:ph type="ctrTitle"/>
          </p:nvPr>
        </p:nvSpPr>
        <p:spPr/>
        <p:txBody>
          <a:bodyPr>
            <a:normAutofit/>
          </a:bodyPr>
          <a:lstStyle/>
          <a:p>
            <a:r>
              <a:rPr lang="en-US" sz="5400" b="1" dirty="0">
                <a:solidFill>
                  <a:srgbClr val="212121"/>
                </a:solidFill>
                <a:effectLst/>
                <a:latin typeface="SegoeUI-Bold"/>
              </a:rPr>
              <a:t>Use RMI to implement </a:t>
            </a:r>
            <a:r>
              <a:rPr lang="en-IN" sz="5400" b="1" dirty="0">
                <a:solidFill>
                  <a:srgbClr val="212121"/>
                </a:solidFill>
                <a:latin typeface="SegoeUI-Bold"/>
              </a:rPr>
              <a:t>Centralized Clock Synchronization</a:t>
            </a:r>
          </a:p>
        </p:txBody>
      </p:sp>
    </p:spTree>
    <p:extLst>
      <p:ext uri="{BB962C8B-B14F-4D97-AF65-F5344CB8AC3E}">
        <p14:creationId xmlns:p14="http://schemas.microsoft.com/office/powerpoint/2010/main" val="14000602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3E7C8C-80C1-8ED0-EA6C-BD004419F279}"/>
              </a:ext>
            </a:extLst>
          </p:cNvPr>
          <p:cNvSpPr txBox="1"/>
          <p:nvPr/>
        </p:nvSpPr>
        <p:spPr>
          <a:xfrm>
            <a:off x="471639" y="710135"/>
            <a:ext cx="3051209" cy="9233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r>
              <a:rPr lang="en-IN" dirty="0"/>
              <a:t>Interface:</a:t>
            </a:r>
            <a:r>
              <a:rPr lang="en-US" dirty="0"/>
              <a:t>iLab5Process</a:t>
            </a:r>
          </a:p>
          <a:p>
            <a:endParaRPr lang="en-IN" dirty="0"/>
          </a:p>
          <a:p>
            <a:r>
              <a:rPr lang="en-US" dirty="0"/>
              <a:t>synchronize()</a:t>
            </a:r>
            <a:endParaRPr lang="en-IN" dirty="0"/>
          </a:p>
        </p:txBody>
      </p:sp>
      <p:sp>
        <p:nvSpPr>
          <p:cNvPr id="4" name="TextBox 3">
            <a:extLst>
              <a:ext uri="{FF2B5EF4-FFF2-40B4-BE49-F238E27FC236}">
                <a16:creationId xmlns:a16="http://schemas.microsoft.com/office/drawing/2014/main" id="{5969DAD6-0DB8-8488-F764-7F1DB61BB70F}"/>
              </a:ext>
            </a:extLst>
          </p:cNvPr>
          <p:cNvSpPr txBox="1"/>
          <p:nvPr/>
        </p:nvSpPr>
        <p:spPr>
          <a:xfrm>
            <a:off x="5531320" y="710135"/>
            <a:ext cx="3647975" cy="923330"/>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r>
              <a:rPr lang="en-IN" dirty="0"/>
              <a:t>Class : </a:t>
            </a:r>
            <a:r>
              <a:rPr lang="en-US" dirty="0"/>
              <a:t>myLab5Process</a:t>
            </a:r>
          </a:p>
          <a:p>
            <a:endParaRPr lang="en-IN" dirty="0"/>
          </a:p>
          <a:p>
            <a:r>
              <a:rPr lang="en-US" dirty="0"/>
              <a:t>synchronize()</a:t>
            </a:r>
            <a:endParaRPr lang="en-IN" dirty="0"/>
          </a:p>
        </p:txBody>
      </p:sp>
      <p:cxnSp>
        <p:nvCxnSpPr>
          <p:cNvPr id="6" name="Straight Arrow Connector 5">
            <a:extLst>
              <a:ext uri="{FF2B5EF4-FFF2-40B4-BE49-F238E27FC236}">
                <a16:creationId xmlns:a16="http://schemas.microsoft.com/office/drawing/2014/main" id="{7432CAA3-66BF-FD3C-748E-4E3FAA215E7B}"/>
              </a:ext>
            </a:extLst>
          </p:cNvPr>
          <p:cNvCxnSpPr>
            <a:cxnSpLocks/>
            <a:stCxn id="2" idx="3"/>
            <a:endCxn id="4" idx="1"/>
          </p:cNvCxnSpPr>
          <p:nvPr/>
        </p:nvCxnSpPr>
        <p:spPr>
          <a:xfrm>
            <a:off x="3522848" y="1171800"/>
            <a:ext cx="20084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6E9520E-4DEF-84A4-F2A3-694526D166FE}"/>
              </a:ext>
            </a:extLst>
          </p:cNvPr>
          <p:cNvSpPr txBox="1"/>
          <p:nvPr/>
        </p:nvSpPr>
        <p:spPr>
          <a:xfrm>
            <a:off x="346509" y="2866727"/>
            <a:ext cx="4591251" cy="147732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r>
              <a:rPr lang="en-IN" dirty="0"/>
              <a:t>Interface:</a:t>
            </a:r>
            <a:r>
              <a:rPr lang="en-US" dirty="0"/>
              <a:t>iLab5TimeServer</a:t>
            </a:r>
            <a:endParaRPr lang="en-IN" dirty="0"/>
          </a:p>
          <a:p>
            <a:endParaRPr lang="en-IN" dirty="0"/>
          </a:p>
          <a:p>
            <a:r>
              <a:rPr lang="en-IN" dirty="0" err="1"/>
              <a:t>Gettime</a:t>
            </a:r>
            <a:r>
              <a:rPr lang="en-IN" dirty="0"/>
              <a:t>()</a:t>
            </a:r>
          </a:p>
          <a:p>
            <a:r>
              <a:rPr lang="en-IN" dirty="0"/>
              <a:t>Register()</a:t>
            </a:r>
          </a:p>
          <a:p>
            <a:endParaRPr lang="en-IN" dirty="0"/>
          </a:p>
        </p:txBody>
      </p:sp>
      <p:sp>
        <p:nvSpPr>
          <p:cNvPr id="10" name="TextBox 9">
            <a:extLst>
              <a:ext uri="{FF2B5EF4-FFF2-40B4-BE49-F238E27FC236}">
                <a16:creationId xmlns:a16="http://schemas.microsoft.com/office/drawing/2014/main" id="{7F4A1747-F583-8DC5-C7A0-41339F3ED686}"/>
              </a:ext>
            </a:extLst>
          </p:cNvPr>
          <p:cNvSpPr txBox="1"/>
          <p:nvPr/>
        </p:nvSpPr>
        <p:spPr>
          <a:xfrm>
            <a:off x="5531320" y="3001485"/>
            <a:ext cx="4421202" cy="1200329"/>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r>
              <a:rPr lang="en-IN" dirty="0"/>
              <a:t>Class : m</a:t>
            </a:r>
            <a:r>
              <a:rPr lang="en-US" dirty="0"/>
              <a:t>yLab5TimeServer</a:t>
            </a:r>
            <a:endParaRPr lang="en-IN" dirty="0"/>
          </a:p>
          <a:p>
            <a:endParaRPr lang="en-IN" dirty="0"/>
          </a:p>
          <a:p>
            <a:r>
              <a:rPr lang="en-IN" dirty="0" err="1"/>
              <a:t>Gettime</a:t>
            </a:r>
            <a:r>
              <a:rPr lang="en-IN" dirty="0"/>
              <a:t>()</a:t>
            </a:r>
          </a:p>
          <a:p>
            <a:r>
              <a:rPr lang="en-IN" dirty="0"/>
              <a:t>Register()</a:t>
            </a:r>
          </a:p>
        </p:txBody>
      </p:sp>
      <p:cxnSp>
        <p:nvCxnSpPr>
          <p:cNvPr id="11" name="Straight Arrow Connector 10">
            <a:extLst>
              <a:ext uri="{FF2B5EF4-FFF2-40B4-BE49-F238E27FC236}">
                <a16:creationId xmlns:a16="http://schemas.microsoft.com/office/drawing/2014/main" id="{66BC98C6-EE44-663F-7EF2-FCAA11AA817A}"/>
              </a:ext>
            </a:extLst>
          </p:cNvPr>
          <p:cNvCxnSpPr>
            <a:cxnSpLocks/>
            <a:stCxn id="9" idx="3"/>
            <a:endCxn id="10" idx="1"/>
          </p:cNvCxnSpPr>
          <p:nvPr/>
        </p:nvCxnSpPr>
        <p:spPr>
          <a:xfrm flipV="1">
            <a:off x="4937760" y="3601650"/>
            <a:ext cx="593560" cy="3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A76FA6F9-78A9-4EBA-1087-005492613A04}"/>
              </a:ext>
            </a:extLst>
          </p:cNvPr>
          <p:cNvPicPr>
            <a:picLocks noChangeAspect="1"/>
          </p:cNvPicPr>
          <p:nvPr/>
        </p:nvPicPr>
        <p:blipFill>
          <a:blip r:embed="rId2"/>
          <a:stretch>
            <a:fillRect/>
          </a:stretch>
        </p:blipFill>
        <p:spPr>
          <a:xfrm>
            <a:off x="9952522" y="2744285"/>
            <a:ext cx="2114845" cy="2915057"/>
          </a:xfrm>
          <a:prstGeom prst="rect">
            <a:avLst/>
          </a:prstGeom>
        </p:spPr>
      </p:pic>
    </p:spTree>
    <p:extLst>
      <p:ext uri="{BB962C8B-B14F-4D97-AF65-F5344CB8AC3E}">
        <p14:creationId xmlns:p14="http://schemas.microsoft.com/office/powerpoint/2010/main" val="1315851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40224C-0B9A-57F2-22F3-53D52D1F27C1}"/>
              </a:ext>
            </a:extLst>
          </p:cNvPr>
          <p:cNvSpPr txBox="1"/>
          <p:nvPr/>
        </p:nvSpPr>
        <p:spPr>
          <a:xfrm>
            <a:off x="295975" y="329149"/>
            <a:ext cx="11610475" cy="5909310"/>
          </a:xfrm>
          <a:prstGeom prst="rect">
            <a:avLst/>
          </a:prstGeom>
          <a:noFill/>
        </p:spPr>
        <p:txBody>
          <a:bodyPr wrap="square">
            <a:spAutoFit/>
          </a:bodyPr>
          <a:lstStyle/>
          <a:p>
            <a:r>
              <a:rPr lang="en-US" sz="1800" b="1" dirty="0">
                <a:solidFill>
                  <a:srgbClr val="000000"/>
                </a:solidFill>
                <a:effectLst/>
                <a:latin typeface="Aptos-Bold"/>
              </a:rPr>
              <a:t>Implementation Steps: </a:t>
            </a:r>
            <a:endParaRPr lang="en-US" dirty="0"/>
          </a:p>
          <a:p>
            <a:pPr marL="342900" indent="-342900">
              <a:buAutoNum type="arabicPeriod"/>
            </a:pPr>
            <a:r>
              <a:rPr lang="en-US" sz="1800" dirty="0">
                <a:solidFill>
                  <a:srgbClr val="000000"/>
                </a:solidFill>
                <a:effectLst/>
                <a:latin typeface="Aptos" panose="020B0004020202020204" pitchFamily="34" charset="0"/>
              </a:rPr>
              <a:t>Develop the interfaces and classes mentioned above. </a:t>
            </a:r>
          </a:p>
          <a:p>
            <a:r>
              <a:rPr lang="en-US" dirty="0"/>
              <a:t>       </a:t>
            </a:r>
            <a:r>
              <a:rPr lang="en-US" dirty="0">
                <a:highlight>
                  <a:srgbClr val="FFFF00"/>
                </a:highlight>
              </a:rPr>
              <a:t>Implemented using Python</a:t>
            </a:r>
            <a:r>
              <a:rPr lang="en-US" dirty="0"/>
              <a:t>.</a:t>
            </a:r>
          </a:p>
          <a:p>
            <a:endParaRPr lang="en-US" dirty="0"/>
          </a:p>
          <a:p>
            <a:r>
              <a:rPr lang="en-US" sz="1800" dirty="0">
                <a:solidFill>
                  <a:srgbClr val="000000"/>
                </a:solidFill>
                <a:effectLst/>
                <a:latin typeface="Aptos" panose="020B0004020202020204" pitchFamily="34" charset="0"/>
              </a:rPr>
              <a:t>2. Implement RMI functionalities: </a:t>
            </a:r>
            <a:endParaRPr lang="en-US" dirty="0"/>
          </a:p>
          <a:p>
            <a:pPr lvl="1"/>
            <a:r>
              <a:rPr lang="en-US" dirty="0">
                <a:solidFill>
                  <a:srgbClr val="000000"/>
                </a:solidFill>
                <a:effectLst/>
                <a:latin typeface="Symbol" panose="05050102010706020507" pitchFamily="18" charset="2"/>
              </a:rPr>
              <a:t>• </a:t>
            </a:r>
            <a:r>
              <a:rPr lang="en-US" dirty="0">
                <a:solidFill>
                  <a:srgbClr val="000000"/>
                </a:solidFill>
                <a:effectLst/>
                <a:latin typeface="Aptos" panose="020B0004020202020204" pitchFamily="34" charset="0"/>
              </a:rPr>
              <a:t>Use </a:t>
            </a:r>
            <a:r>
              <a:rPr lang="en-US" dirty="0" err="1">
                <a:solidFill>
                  <a:srgbClr val="000000"/>
                </a:solidFill>
                <a:effectLst/>
                <a:latin typeface="Aptos" panose="020B0004020202020204" pitchFamily="34" charset="0"/>
              </a:rPr>
              <a:t>UnicastRemoteObject</a:t>
            </a:r>
            <a:r>
              <a:rPr lang="en-US" dirty="0">
                <a:solidFill>
                  <a:srgbClr val="000000"/>
                </a:solidFill>
                <a:effectLst/>
                <a:latin typeface="Aptos" panose="020B0004020202020204" pitchFamily="34" charset="0"/>
              </a:rPr>
              <a:t> to create remote objects for </a:t>
            </a:r>
            <a:r>
              <a:rPr lang="en-US" dirty="0" err="1">
                <a:solidFill>
                  <a:srgbClr val="000000"/>
                </a:solidFill>
                <a:effectLst/>
                <a:latin typeface="Aptos" panose="020B0004020202020204" pitchFamily="34" charset="0"/>
              </a:rPr>
              <a:t>TimeServer</a:t>
            </a:r>
            <a:r>
              <a:rPr lang="en-US" dirty="0">
                <a:solidFill>
                  <a:srgbClr val="000000"/>
                </a:solidFill>
                <a:effectLst/>
                <a:latin typeface="Aptos" panose="020B0004020202020204" pitchFamily="34" charset="0"/>
              </a:rPr>
              <a:t> and Process. </a:t>
            </a:r>
            <a:endParaRPr lang="en-US" dirty="0"/>
          </a:p>
          <a:p>
            <a:pPr lvl="1"/>
            <a:r>
              <a:rPr lang="en-US" dirty="0">
                <a:solidFill>
                  <a:srgbClr val="000000"/>
                </a:solidFill>
                <a:effectLst/>
                <a:latin typeface="Symbol" panose="05050102010706020507" pitchFamily="18" charset="2"/>
              </a:rPr>
              <a:t>• </a:t>
            </a:r>
            <a:r>
              <a:rPr lang="en-US" dirty="0">
                <a:solidFill>
                  <a:srgbClr val="000000"/>
                </a:solidFill>
                <a:effectLst/>
                <a:latin typeface="Aptos" panose="020B0004020202020204" pitchFamily="34" charset="0"/>
              </a:rPr>
              <a:t>Use the Naming class to register the </a:t>
            </a:r>
            <a:r>
              <a:rPr lang="en-US" dirty="0" err="1">
                <a:solidFill>
                  <a:srgbClr val="000000"/>
                </a:solidFill>
                <a:effectLst/>
                <a:latin typeface="Aptos" panose="020B0004020202020204" pitchFamily="34" charset="0"/>
              </a:rPr>
              <a:t>TimeServer</a:t>
            </a:r>
            <a:r>
              <a:rPr lang="en-US" dirty="0">
                <a:solidFill>
                  <a:srgbClr val="000000"/>
                </a:solidFill>
                <a:effectLst/>
                <a:latin typeface="Aptos" panose="020B0004020202020204" pitchFamily="34" charset="0"/>
              </a:rPr>
              <a:t> object on the RMI registry.</a:t>
            </a:r>
            <a:endParaRPr lang="en-US" dirty="0">
              <a:solidFill>
                <a:srgbClr val="000000"/>
              </a:solidFill>
              <a:latin typeface="Aptos" panose="020B0004020202020204" pitchFamily="34" charset="0"/>
            </a:endParaRPr>
          </a:p>
          <a:p>
            <a:r>
              <a:rPr lang="en-US" dirty="0">
                <a:solidFill>
                  <a:srgbClr val="000000"/>
                </a:solidFill>
                <a:highlight>
                  <a:srgbClr val="FFFF00"/>
                </a:highlight>
                <a:latin typeface="Aptos" panose="020B0004020202020204" pitchFamily="34" charset="0"/>
              </a:rPr>
              <a:t>Response: </a:t>
            </a:r>
          </a:p>
          <a:p>
            <a:r>
              <a:rPr lang="en-US" dirty="0">
                <a:solidFill>
                  <a:srgbClr val="000000"/>
                </a:solidFill>
                <a:latin typeface="Aptos" panose="020B0004020202020204" pitchFamily="34" charset="0"/>
              </a:rPr>
              <a:t>Used Python library and framework Pyro5 to create </a:t>
            </a:r>
            <a:r>
              <a:rPr lang="en-US" dirty="0" err="1">
                <a:solidFill>
                  <a:srgbClr val="000000"/>
                </a:solidFill>
                <a:latin typeface="Aptos" panose="020B0004020202020204" pitchFamily="34" charset="0"/>
              </a:rPr>
              <a:t>UnicastRemoteobject</a:t>
            </a:r>
            <a:r>
              <a:rPr lang="en-US" dirty="0">
                <a:solidFill>
                  <a:srgbClr val="000000"/>
                </a:solidFill>
                <a:latin typeface="Aptos" panose="020B0004020202020204" pitchFamily="34" charset="0"/>
              </a:rPr>
              <a:t> </a:t>
            </a:r>
            <a:r>
              <a:rPr lang="en-US" dirty="0">
                <a:solidFill>
                  <a:srgbClr val="000000"/>
                </a:solidFill>
                <a:effectLst/>
                <a:latin typeface="Aptos" panose="020B0004020202020204" pitchFamily="34" charset="0"/>
              </a:rPr>
              <a:t>for </a:t>
            </a:r>
            <a:r>
              <a:rPr lang="en-US" dirty="0" err="1">
                <a:solidFill>
                  <a:srgbClr val="000000"/>
                </a:solidFill>
                <a:effectLst/>
                <a:latin typeface="Aptos" panose="020B0004020202020204" pitchFamily="34" charset="0"/>
              </a:rPr>
              <a:t>TimeServer</a:t>
            </a:r>
            <a:r>
              <a:rPr lang="en-US" dirty="0">
                <a:solidFill>
                  <a:srgbClr val="000000"/>
                </a:solidFill>
                <a:effectLst/>
                <a:latin typeface="Aptos" panose="020B0004020202020204" pitchFamily="34" charset="0"/>
              </a:rPr>
              <a:t> and Process</a:t>
            </a:r>
            <a:r>
              <a:rPr lang="en-US" dirty="0">
                <a:solidFill>
                  <a:srgbClr val="000000"/>
                </a:solidFill>
                <a:latin typeface="Aptos" panose="020B0004020202020204" pitchFamily="34" charset="0"/>
              </a:rPr>
              <a:t>.</a:t>
            </a:r>
          </a:p>
          <a:p>
            <a:endParaRPr lang="en-US" dirty="0">
              <a:solidFill>
                <a:srgbClr val="000000"/>
              </a:solidFill>
              <a:latin typeface="Aptos" panose="020B0004020202020204" pitchFamily="34" charset="0"/>
            </a:endParaRPr>
          </a:p>
          <a:p>
            <a:r>
              <a:rPr lang="en-US" sz="1800" dirty="0">
                <a:solidFill>
                  <a:srgbClr val="000000"/>
                </a:solidFill>
                <a:effectLst/>
                <a:latin typeface="Aptos" panose="020B0004020202020204" pitchFamily="34" charset="0"/>
              </a:rPr>
              <a:t>Server Setup: </a:t>
            </a:r>
            <a:endParaRPr lang="en-US" dirty="0"/>
          </a:p>
          <a:p>
            <a:pPr marL="285750" indent="-285750">
              <a:buFont typeface="Symbol" panose="05050102010706020507" pitchFamily="18" charset="2"/>
              <a:buChar char="•"/>
            </a:pPr>
            <a:r>
              <a:rPr lang="en-US" sz="1800" dirty="0">
                <a:solidFill>
                  <a:srgbClr val="000000"/>
                </a:solidFill>
                <a:effectLst/>
                <a:latin typeface="Aptos" panose="020B0004020202020204" pitchFamily="34" charset="0"/>
              </a:rPr>
              <a:t>Start the </a:t>
            </a:r>
            <a:r>
              <a:rPr lang="en-US" sz="1800" dirty="0" err="1">
                <a:solidFill>
                  <a:srgbClr val="000000"/>
                </a:solidFill>
                <a:effectLst/>
                <a:latin typeface="Aptos" panose="020B0004020202020204" pitchFamily="34" charset="0"/>
              </a:rPr>
              <a:t>TimeServer</a:t>
            </a:r>
            <a:r>
              <a:rPr lang="en-US" sz="1800" dirty="0">
                <a:solidFill>
                  <a:srgbClr val="000000"/>
                </a:solidFill>
                <a:effectLst/>
                <a:latin typeface="Aptos" panose="020B0004020202020204" pitchFamily="34" charset="0"/>
              </a:rPr>
              <a:t> on a designated machine to act as the central time source.</a:t>
            </a:r>
          </a:p>
          <a:p>
            <a:pPr marL="285750" indent="-285750">
              <a:buFont typeface="Symbol" panose="05050102010706020507" pitchFamily="18" charset="2"/>
              <a:buChar char="•"/>
            </a:pPr>
            <a:endParaRPr lang="en-US" dirty="0"/>
          </a:p>
          <a:p>
            <a:r>
              <a:rPr lang="en-US" sz="1800" dirty="0">
                <a:solidFill>
                  <a:srgbClr val="000000"/>
                </a:solidFill>
                <a:effectLst/>
                <a:latin typeface="Aptos" panose="020B0004020202020204" pitchFamily="34" charset="0"/>
              </a:rPr>
              <a:t>3. Process Logic:</a:t>
            </a:r>
          </a:p>
          <a:p>
            <a:pPr marL="285750" indent="-285750">
              <a:buFont typeface="Symbol" panose="05050102010706020507" pitchFamily="18" charset="2"/>
              <a:buChar char="•"/>
            </a:pPr>
            <a:r>
              <a:rPr lang="en-US" sz="1800" dirty="0">
                <a:solidFill>
                  <a:srgbClr val="000000"/>
                </a:solidFill>
                <a:effectLst/>
                <a:latin typeface="Aptos" panose="020B0004020202020204" pitchFamily="34" charset="0"/>
              </a:rPr>
              <a:t>Each process creates its own Process object and references the remote </a:t>
            </a:r>
            <a:r>
              <a:rPr lang="en-US" sz="1800" dirty="0" err="1">
                <a:solidFill>
                  <a:srgbClr val="000000"/>
                </a:solidFill>
                <a:effectLst/>
                <a:latin typeface="Aptos" panose="020B0004020202020204" pitchFamily="34" charset="0"/>
              </a:rPr>
              <a:t>TimeServer</a:t>
            </a:r>
            <a:r>
              <a:rPr lang="en-US" sz="1800" dirty="0">
                <a:solidFill>
                  <a:srgbClr val="000000"/>
                </a:solidFill>
                <a:effectLst/>
                <a:latin typeface="Aptos" panose="020B0004020202020204" pitchFamily="34" charset="0"/>
              </a:rPr>
              <a:t> object.</a:t>
            </a:r>
          </a:p>
          <a:p>
            <a:r>
              <a:rPr lang="en-US" dirty="0">
                <a:solidFill>
                  <a:srgbClr val="000000"/>
                </a:solidFill>
                <a:highlight>
                  <a:srgbClr val="FFFF00"/>
                </a:highlight>
                <a:latin typeface="Aptos" panose="020B0004020202020204" pitchFamily="34" charset="0"/>
              </a:rPr>
              <a:t>Implemented</a:t>
            </a:r>
            <a:r>
              <a:rPr lang="en-US" dirty="0">
                <a:solidFill>
                  <a:srgbClr val="000000"/>
                </a:solidFill>
                <a:latin typeface="Aptos" panose="020B0004020202020204" pitchFamily="34" charset="0"/>
              </a:rPr>
              <a:t> in Lab5TimeServer_Srv.py.</a:t>
            </a:r>
          </a:p>
          <a:p>
            <a:r>
              <a:rPr lang="en-US" sz="1800" dirty="0">
                <a:solidFill>
                  <a:srgbClr val="000000"/>
                </a:solidFill>
                <a:effectLst/>
                <a:latin typeface="Aptos" panose="020B0004020202020204" pitchFamily="34" charset="0"/>
              </a:rPr>
              <a:t>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Processes can periodically call synchronize() to adjust their local clocks. </a:t>
            </a:r>
            <a:endParaRPr lang="en-IN" dirty="0"/>
          </a:p>
          <a:p>
            <a:endParaRPr lang="en-US" dirty="0">
              <a:solidFill>
                <a:srgbClr val="000000"/>
              </a:solidFill>
              <a:latin typeface="Aptos" panose="020B0004020202020204" pitchFamily="34" charset="0"/>
            </a:endParaRPr>
          </a:p>
          <a:p>
            <a:r>
              <a:rPr lang="en-US" sz="1800" dirty="0">
                <a:solidFill>
                  <a:srgbClr val="000000"/>
                </a:solidFill>
                <a:effectLst/>
                <a:highlight>
                  <a:srgbClr val="FFFF00"/>
                </a:highlight>
                <a:latin typeface="Aptos" panose="020B0004020202020204" pitchFamily="34" charset="0"/>
              </a:rPr>
              <a:t>Implemented in </a:t>
            </a:r>
            <a:r>
              <a:rPr lang="en-US" dirty="0">
                <a:solidFill>
                  <a:srgbClr val="000000"/>
                </a:solidFill>
                <a:latin typeface="Aptos" panose="020B0004020202020204" pitchFamily="34" charset="0"/>
              </a:rPr>
              <a:t>Lab5TimeServer_Client.py</a:t>
            </a:r>
          </a:p>
          <a:p>
            <a:endParaRPr lang="en-US" dirty="0"/>
          </a:p>
        </p:txBody>
      </p:sp>
    </p:spTree>
    <p:extLst>
      <p:ext uri="{BB962C8B-B14F-4D97-AF65-F5344CB8AC3E}">
        <p14:creationId xmlns:p14="http://schemas.microsoft.com/office/powerpoint/2010/main" val="3557574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40224C-0B9A-57F2-22F3-53D52D1F27C1}"/>
              </a:ext>
            </a:extLst>
          </p:cNvPr>
          <p:cNvSpPr txBox="1"/>
          <p:nvPr/>
        </p:nvSpPr>
        <p:spPr>
          <a:xfrm>
            <a:off x="257475" y="197346"/>
            <a:ext cx="11408344" cy="5078313"/>
          </a:xfrm>
          <a:prstGeom prst="rect">
            <a:avLst/>
          </a:prstGeom>
          <a:noFill/>
        </p:spPr>
        <p:txBody>
          <a:bodyPr wrap="square">
            <a:spAutoFit/>
          </a:bodyPr>
          <a:lstStyle/>
          <a:p>
            <a:endParaRPr lang="en-US" sz="1800" b="1" dirty="0">
              <a:solidFill>
                <a:srgbClr val="000000"/>
              </a:solidFill>
              <a:effectLst/>
              <a:latin typeface="Aptos-Bold"/>
            </a:endParaRPr>
          </a:p>
          <a:p>
            <a:endParaRPr lang="en-US" b="1" dirty="0">
              <a:solidFill>
                <a:srgbClr val="000000"/>
              </a:solidFill>
              <a:latin typeface="Aptos-Bold"/>
            </a:endParaRPr>
          </a:p>
          <a:p>
            <a:r>
              <a:rPr lang="en-US" sz="1800" b="1" dirty="0">
                <a:solidFill>
                  <a:srgbClr val="000000"/>
                </a:solidFill>
                <a:effectLst/>
                <a:latin typeface="Aptos-Bold"/>
              </a:rPr>
              <a:t>Implementation Steps: </a:t>
            </a:r>
            <a:endParaRPr lang="en-US" dirty="0"/>
          </a:p>
          <a:p>
            <a:r>
              <a:rPr lang="en-IN" dirty="0"/>
              <a:t>• </a:t>
            </a:r>
            <a:r>
              <a:rPr lang="en-US" sz="1800" dirty="0">
                <a:solidFill>
                  <a:srgbClr val="000000"/>
                </a:solidFill>
                <a:effectLst/>
                <a:latin typeface="Aptos" panose="020B0004020202020204" pitchFamily="34" charset="0"/>
              </a:rPr>
              <a:t>Upon calling synchronize(): </a:t>
            </a:r>
            <a:endParaRPr lang="en-US" dirty="0"/>
          </a:p>
          <a:p>
            <a:r>
              <a:rPr lang="en-US" sz="1800" dirty="0">
                <a:solidFill>
                  <a:srgbClr val="000000"/>
                </a:solidFill>
                <a:effectLst/>
                <a:latin typeface="Courier New" panose="02070309020205020404" pitchFamily="49" charset="0"/>
              </a:rPr>
              <a:t>o </a:t>
            </a:r>
            <a:r>
              <a:rPr lang="en-US" sz="1800" dirty="0">
                <a:solidFill>
                  <a:srgbClr val="000000"/>
                </a:solidFill>
                <a:effectLst/>
                <a:latin typeface="Aptos" panose="020B0004020202020204" pitchFamily="34" charset="0"/>
              </a:rPr>
              <a:t>The process retrieves the current time from the server using RMI. </a:t>
            </a:r>
            <a:endParaRPr lang="en-US" dirty="0"/>
          </a:p>
          <a:p>
            <a:r>
              <a:rPr lang="en-US" sz="1800" dirty="0">
                <a:solidFill>
                  <a:srgbClr val="000000"/>
                </a:solidFill>
                <a:effectLst/>
                <a:latin typeface="Courier New" panose="02070309020205020404" pitchFamily="49" charset="0"/>
              </a:rPr>
              <a:t>o </a:t>
            </a:r>
            <a:r>
              <a:rPr lang="en-US" sz="1800" dirty="0">
                <a:solidFill>
                  <a:srgbClr val="000000"/>
                </a:solidFill>
                <a:effectLst/>
                <a:latin typeface="Aptos" panose="020B0004020202020204" pitchFamily="34" charset="0"/>
              </a:rPr>
              <a:t>It calculates the time difference (offset) between the received time and its local clock. </a:t>
            </a:r>
            <a:endParaRPr lang="en-US" dirty="0"/>
          </a:p>
          <a:p>
            <a:r>
              <a:rPr lang="en-US" sz="1800" dirty="0">
                <a:solidFill>
                  <a:srgbClr val="000000"/>
                </a:solidFill>
                <a:effectLst/>
                <a:latin typeface="Courier New" panose="02070309020205020404" pitchFamily="49" charset="0"/>
              </a:rPr>
              <a:t>o </a:t>
            </a:r>
            <a:r>
              <a:rPr lang="en-US" sz="1800" dirty="0">
                <a:solidFill>
                  <a:srgbClr val="000000"/>
                </a:solidFill>
                <a:effectLst/>
                <a:latin typeface="Aptos" panose="020B0004020202020204" pitchFamily="34" charset="0"/>
              </a:rPr>
              <a:t>It adjusts the local clock by applying a correction factor based on the offset. </a:t>
            </a:r>
            <a:endParaRPr lang="en-US" dirty="0"/>
          </a:p>
          <a:p>
            <a:r>
              <a:rPr lang="en-IN" dirty="0"/>
              <a:t>.</a:t>
            </a:r>
          </a:p>
          <a:p>
            <a:endParaRPr lang="en-US" sz="1800" dirty="0">
              <a:solidFill>
                <a:srgbClr val="000000"/>
              </a:solidFill>
              <a:effectLst/>
              <a:highlight>
                <a:srgbClr val="FFFF00"/>
              </a:highlight>
              <a:latin typeface="Aptos" panose="020B0004020202020204" pitchFamily="34" charset="0"/>
            </a:endParaRPr>
          </a:p>
          <a:p>
            <a:r>
              <a:rPr lang="en-US" sz="1800" dirty="0">
                <a:solidFill>
                  <a:srgbClr val="000000"/>
                </a:solidFill>
                <a:effectLst/>
                <a:highlight>
                  <a:srgbClr val="FFFF00"/>
                </a:highlight>
                <a:latin typeface="Aptos" panose="020B0004020202020204" pitchFamily="34" charset="0"/>
              </a:rPr>
              <a:t>Implemented in </a:t>
            </a:r>
            <a:r>
              <a:rPr lang="en-US" dirty="0">
                <a:solidFill>
                  <a:srgbClr val="000000"/>
                </a:solidFill>
                <a:latin typeface="Aptos" panose="020B0004020202020204" pitchFamily="34" charset="0"/>
              </a:rPr>
              <a:t>Lab5TimeServer_Client.py and </a:t>
            </a:r>
            <a:r>
              <a:rPr lang="en-US" sz="1800" dirty="0">
                <a:solidFill>
                  <a:srgbClr val="000000"/>
                </a:solidFill>
                <a:effectLst/>
                <a:highlight>
                  <a:srgbClr val="FFFF00"/>
                </a:highlight>
                <a:latin typeface="Aptos" panose="020B0004020202020204" pitchFamily="34" charset="0"/>
              </a:rPr>
              <a:t> method</a:t>
            </a:r>
          </a:p>
          <a:p>
            <a:endParaRPr lang="en-US" sz="1800" dirty="0">
              <a:solidFill>
                <a:srgbClr val="000000"/>
              </a:solidFill>
              <a:effectLst/>
              <a:latin typeface="Aptos" panose="020B0004020202020204" pitchFamily="34" charset="0"/>
            </a:endParaRPr>
          </a:p>
          <a:p>
            <a:endParaRPr lang="en-US" dirty="0">
              <a:solidFill>
                <a:srgbClr val="000000"/>
              </a:solidFill>
              <a:latin typeface="Aptos" panose="020B0004020202020204" pitchFamily="34" charset="0"/>
            </a:endParaRPr>
          </a:p>
          <a:p>
            <a:r>
              <a:rPr lang="en-US" sz="1800" dirty="0">
                <a:solidFill>
                  <a:srgbClr val="000000"/>
                </a:solidFill>
                <a:effectLst/>
                <a:latin typeface="Courier New" panose="02070309020205020404" pitchFamily="49" charset="0"/>
              </a:rPr>
              <a:t>o </a:t>
            </a:r>
            <a:r>
              <a:rPr lang="en-US" sz="1800" dirty="0">
                <a:solidFill>
                  <a:srgbClr val="000000"/>
                </a:solidFill>
                <a:effectLst/>
                <a:latin typeface="Aptos" panose="020B0004020202020204" pitchFamily="34" charset="0"/>
              </a:rPr>
              <a:t>It adjusts the local clock by applying a correction factor based on the offset. </a:t>
            </a:r>
            <a:endParaRPr lang="en-US" dirty="0"/>
          </a:p>
          <a:p>
            <a:r>
              <a:rPr lang="en-US" sz="1800" dirty="0">
                <a:solidFill>
                  <a:srgbClr val="000000"/>
                </a:solidFill>
                <a:effectLst/>
                <a:latin typeface="Wingdings" panose="05000000000000000000" pitchFamily="2" charset="2"/>
              </a:rPr>
              <a:t> </a:t>
            </a:r>
            <a:r>
              <a:rPr lang="en-US" sz="1800" dirty="0">
                <a:solidFill>
                  <a:srgbClr val="000000"/>
                </a:solidFill>
                <a:effectLst/>
                <a:latin typeface="Aptos" panose="020B0004020202020204" pitchFamily="34" charset="0"/>
              </a:rPr>
              <a:t>This correction factor might involve averaging multiple samples or using more </a:t>
            </a:r>
            <a:endParaRPr lang="en-US" dirty="0"/>
          </a:p>
          <a:p>
            <a:r>
              <a:rPr lang="en-US" sz="1800" dirty="0">
                <a:solidFill>
                  <a:srgbClr val="000000"/>
                </a:solidFill>
                <a:effectLst/>
                <a:highlight>
                  <a:srgbClr val="FFFF00"/>
                </a:highlight>
                <a:latin typeface="Aptos" panose="020B0004020202020204" pitchFamily="34" charset="0"/>
              </a:rPr>
              <a:t>sophisticated algorithms (e.g., Kalman Filter) to account for network delays and clock </a:t>
            </a:r>
            <a:endParaRPr lang="en-US" dirty="0">
              <a:highlight>
                <a:srgbClr val="FFFF00"/>
              </a:highlight>
            </a:endParaRPr>
          </a:p>
          <a:p>
            <a:r>
              <a:rPr lang="en-US" sz="1800" b="1" dirty="0">
                <a:solidFill>
                  <a:srgbClr val="000000"/>
                </a:solidFill>
                <a:effectLst/>
                <a:latin typeface="Aptos" panose="020B0004020202020204" pitchFamily="34" charset="0"/>
              </a:rPr>
              <a:t>Drift</a:t>
            </a:r>
          </a:p>
          <a:p>
            <a:endParaRPr lang="en-US" sz="1800" dirty="0">
              <a:solidFill>
                <a:srgbClr val="000000"/>
              </a:solidFill>
              <a:effectLst/>
              <a:latin typeface="Aptos" panose="020B0004020202020204" pitchFamily="34" charset="0"/>
            </a:endParaRPr>
          </a:p>
          <a:p>
            <a:r>
              <a:rPr lang="en-US" dirty="0">
                <a:solidFill>
                  <a:srgbClr val="000000"/>
                </a:solidFill>
                <a:latin typeface="Aptos" panose="020B0004020202020204" pitchFamily="34" charset="0"/>
              </a:rPr>
              <a:t>Kalman Filter: https://filterpy.readthedocs.io/en/latest/kalman/KalmanFilter.html</a:t>
            </a:r>
            <a:endParaRPr lang="en-US" sz="1800" dirty="0">
              <a:solidFill>
                <a:srgbClr val="000000"/>
              </a:solidFill>
              <a:effectLst/>
              <a:latin typeface="Aptos" panose="020B0004020202020204" pitchFamily="34" charset="0"/>
            </a:endParaRPr>
          </a:p>
        </p:txBody>
      </p:sp>
      <p:pic>
        <p:nvPicPr>
          <p:cNvPr id="3" name="Picture 2">
            <a:extLst>
              <a:ext uri="{FF2B5EF4-FFF2-40B4-BE49-F238E27FC236}">
                <a16:creationId xmlns:a16="http://schemas.microsoft.com/office/drawing/2014/main" id="{96657406-D27D-E8DD-6403-0C66170D7C3A}"/>
              </a:ext>
            </a:extLst>
          </p:cNvPr>
          <p:cNvPicPr>
            <a:picLocks noChangeAspect="1"/>
          </p:cNvPicPr>
          <p:nvPr/>
        </p:nvPicPr>
        <p:blipFill>
          <a:blip r:embed="rId3"/>
          <a:stretch>
            <a:fillRect/>
          </a:stretch>
        </p:blipFill>
        <p:spPr>
          <a:xfrm>
            <a:off x="9550974" y="1727027"/>
            <a:ext cx="2114845" cy="2915057"/>
          </a:xfrm>
          <a:prstGeom prst="rect">
            <a:avLst/>
          </a:prstGeom>
        </p:spPr>
      </p:pic>
    </p:spTree>
    <p:extLst>
      <p:ext uri="{BB962C8B-B14F-4D97-AF65-F5344CB8AC3E}">
        <p14:creationId xmlns:p14="http://schemas.microsoft.com/office/powerpoint/2010/main" val="1168933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CCEBB4E-6B44-D98D-CB07-DAD2458369BD}"/>
              </a:ext>
            </a:extLst>
          </p:cNvPr>
          <p:cNvSpPr txBox="1"/>
          <p:nvPr/>
        </p:nvSpPr>
        <p:spPr>
          <a:xfrm>
            <a:off x="411479" y="273055"/>
            <a:ext cx="11437219" cy="1754326"/>
          </a:xfrm>
          <a:prstGeom prst="rect">
            <a:avLst/>
          </a:prstGeom>
          <a:noFill/>
        </p:spPr>
        <p:txBody>
          <a:bodyPr wrap="square">
            <a:spAutoFit/>
          </a:bodyPr>
          <a:lstStyle/>
          <a:p>
            <a:r>
              <a:rPr lang="en-US" sz="1800" b="1" dirty="0">
                <a:solidFill>
                  <a:srgbClr val="000000"/>
                </a:solidFill>
                <a:effectLst/>
                <a:latin typeface="Aptos" panose="020B0004020202020204" pitchFamily="34" charset="0"/>
              </a:rPr>
              <a:t>Benefits: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Simple and centralized: Easy to implement and manage with a single time source. </a:t>
            </a:r>
            <a:endParaRPr lang="en-US" dirty="0"/>
          </a:p>
          <a:p>
            <a:pPr marL="285750" indent="-285750">
              <a:buFont typeface="Symbol" panose="05050102010706020507" pitchFamily="18" charset="2"/>
              <a:buChar char="•"/>
            </a:pPr>
            <a:r>
              <a:rPr lang="en-US" sz="1800" dirty="0">
                <a:solidFill>
                  <a:srgbClr val="000000"/>
                </a:solidFill>
                <a:effectLst/>
                <a:latin typeface="Aptos" panose="020B0004020202020204" pitchFamily="34" charset="0"/>
              </a:rPr>
              <a:t>Scalability: Can handle a moderate number of clients efficiently.</a:t>
            </a:r>
          </a:p>
          <a:p>
            <a:pPr marL="285750" indent="-285750">
              <a:buFont typeface="Symbol" panose="05050102010706020507" pitchFamily="18" charset="2"/>
              <a:buChar char="•"/>
            </a:pPr>
            <a:endParaRPr lang="en-US" dirty="0">
              <a:solidFill>
                <a:srgbClr val="000000"/>
              </a:solidFill>
              <a:latin typeface="Aptos" panose="020B0004020202020204" pitchFamily="34" charset="0"/>
            </a:endParaRPr>
          </a:p>
          <a:p>
            <a:r>
              <a:rPr lang="en-US" sz="1800" dirty="0">
                <a:solidFill>
                  <a:srgbClr val="000000"/>
                </a:solidFill>
                <a:effectLst/>
                <a:latin typeface="Aptos" panose="020B0004020202020204" pitchFamily="34" charset="0"/>
              </a:rPr>
              <a:t> </a:t>
            </a:r>
            <a:r>
              <a:rPr lang="en-US" sz="1800" dirty="0">
                <a:solidFill>
                  <a:srgbClr val="000000"/>
                </a:solidFill>
                <a:effectLst/>
                <a:highlight>
                  <a:srgbClr val="FFFF00"/>
                </a:highlight>
                <a:latin typeface="Aptos" panose="020B0004020202020204" pitchFamily="34" charset="0"/>
              </a:rPr>
              <a:t>Implemented in in </a:t>
            </a:r>
            <a:r>
              <a:rPr lang="en-US" dirty="0">
                <a:solidFill>
                  <a:srgbClr val="000000"/>
                </a:solidFill>
                <a:latin typeface="Aptos" panose="020B0004020202020204" pitchFamily="34" charset="0"/>
              </a:rPr>
              <a:t>Lab5TimeServer_Client.py and </a:t>
            </a:r>
            <a:r>
              <a:rPr lang="en-US" sz="1800" dirty="0">
                <a:solidFill>
                  <a:srgbClr val="000000"/>
                </a:solidFill>
                <a:effectLst/>
                <a:highlight>
                  <a:srgbClr val="FFFF00"/>
                </a:highlight>
                <a:latin typeface="Aptos" panose="020B0004020202020204" pitchFamily="34" charset="0"/>
              </a:rPr>
              <a:t>in </a:t>
            </a:r>
            <a:r>
              <a:rPr lang="en-US" dirty="0">
                <a:solidFill>
                  <a:srgbClr val="000000"/>
                </a:solidFill>
                <a:latin typeface="Aptos" panose="020B0004020202020204" pitchFamily="34" charset="0"/>
              </a:rPr>
              <a:t>Lab5TimeServer_srv.py</a:t>
            </a:r>
          </a:p>
          <a:p>
            <a:pPr marL="285750" indent="-285750">
              <a:buFont typeface="Symbol" panose="05050102010706020507" pitchFamily="18" charset="2"/>
              <a:buChar char="•"/>
            </a:pPr>
            <a:endParaRPr lang="en-IN" dirty="0"/>
          </a:p>
        </p:txBody>
      </p:sp>
      <p:sp>
        <p:nvSpPr>
          <p:cNvPr id="2" name="TextBox 1">
            <a:extLst>
              <a:ext uri="{FF2B5EF4-FFF2-40B4-BE49-F238E27FC236}">
                <a16:creationId xmlns:a16="http://schemas.microsoft.com/office/drawing/2014/main" id="{0E549C6C-BD7B-CDD5-89E9-37FE82B93766}"/>
              </a:ext>
            </a:extLst>
          </p:cNvPr>
          <p:cNvSpPr txBox="1"/>
          <p:nvPr/>
        </p:nvSpPr>
        <p:spPr>
          <a:xfrm>
            <a:off x="208230" y="1865014"/>
            <a:ext cx="9705315" cy="2308324"/>
          </a:xfrm>
          <a:prstGeom prst="rect">
            <a:avLst/>
          </a:prstGeom>
          <a:noFill/>
        </p:spPr>
        <p:txBody>
          <a:bodyPr wrap="square" rtlCol="0">
            <a:spAutoFit/>
          </a:bodyPr>
          <a:lstStyle/>
          <a:p>
            <a:r>
              <a:rPr lang="en-IN" b="0" dirty="0">
                <a:solidFill>
                  <a:srgbClr val="000000"/>
                </a:solidFill>
                <a:effectLst/>
                <a:latin typeface="Consolas" panose="020B0609020204030204" pitchFamily="49" charset="0"/>
              </a:rPr>
              <a:t>Pyro5.api</a:t>
            </a:r>
          </a:p>
          <a:p>
            <a:r>
              <a:rPr lang="en-IN" b="0" dirty="0">
                <a:solidFill>
                  <a:srgbClr val="000000"/>
                </a:solidFill>
                <a:effectLst/>
                <a:latin typeface="Consolas" panose="020B0609020204030204" pitchFamily="49" charset="0"/>
              </a:rPr>
              <a:t>time</a:t>
            </a:r>
          </a:p>
          <a:p>
            <a:r>
              <a:rPr lang="en-IN" b="0" dirty="0" err="1">
                <a:solidFill>
                  <a:srgbClr val="000000"/>
                </a:solidFill>
                <a:effectLst/>
                <a:latin typeface="Consolas" panose="020B0609020204030204" pitchFamily="49" charset="0"/>
              </a:rPr>
              <a:t>numpy</a:t>
            </a:r>
            <a:r>
              <a:rPr lang="en-IN" b="0" dirty="0">
                <a:solidFill>
                  <a:srgbClr val="000000"/>
                </a:solidFill>
                <a:effectLst/>
                <a:latin typeface="Consolas" panose="020B0609020204030204" pitchFamily="49" charset="0"/>
              </a:rPr>
              <a:t> </a:t>
            </a:r>
            <a:r>
              <a:rPr lang="en-IN" b="0" dirty="0">
                <a:solidFill>
                  <a:srgbClr val="0000FF"/>
                </a:solidFill>
                <a:effectLst/>
                <a:latin typeface="Consolas" panose="020B0609020204030204" pitchFamily="49" charset="0"/>
              </a:rPr>
              <a:t>as</a:t>
            </a:r>
            <a:r>
              <a:rPr lang="en-IN" b="0" dirty="0">
                <a:solidFill>
                  <a:srgbClr val="000000"/>
                </a:solidFill>
                <a:effectLst/>
                <a:latin typeface="Consolas" panose="020B0609020204030204" pitchFamily="49" charset="0"/>
              </a:rPr>
              <a:t> np</a:t>
            </a:r>
          </a:p>
          <a:p>
            <a:r>
              <a:rPr lang="en-IN" b="0" dirty="0" err="1">
                <a:solidFill>
                  <a:srgbClr val="000000"/>
                </a:solidFill>
                <a:effectLst/>
                <a:latin typeface="Consolas" panose="020B0609020204030204" pitchFamily="49" charset="0"/>
              </a:rPr>
              <a:t>filterpy.kalman</a:t>
            </a:r>
            <a:r>
              <a:rPr lang="en-IN" b="0" dirty="0">
                <a:solidFill>
                  <a:srgbClr val="000000"/>
                </a:solidFill>
                <a:effectLst/>
                <a:latin typeface="Consolas" panose="020B0609020204030204" pitchFamily="49" charset="0"/>
              </a:rPr>
              <a:t> </a:t>
            </a:r>
          </a:p>
          <a:p>
            <a:r>
              <a:rPr lang="en-IN" b="0" dirty="0">
                <a:solidFill>
                  <a:srgbClr val="0000FF"/>
                </a:solidFill>
                <a:effectLst/>
                <a:latin typeface="Consolas" panose="020B0609020204030204" pitchFamily="49" charset="0"/>
              </a:rPr>
              <a:t>import</a:t>
            </a:r>
            <a:r>
              <a:rPr lang="en-IN" b="0" dirty="0">
                <a:solidFill>
                  <a:srgbClr val="000000"/>
                </a:solidFill>
                <a:effectLst/>
                <a:latin typeface="Consolas" panose="020B0609020204030204" pitchFamily="49" charset="0"/>
              </a:rPr>
              <a:t> </a:t>
            </a:r>
            <a:r>
              <a:rPr lang="en-IN" b="0" dirty="0" err="1">
                <a:solidFill>
                  <a:srgbClr val="000000"/>
                </a:solidFill>
                <a:effectLst/>
                <a:latin typeface="Consolas" panose="020B0609020204030204" pitchFamily="49" charset="0"/>
              </a:rPr>
              <a:t>KalmanFilter</a:t>
            </a:r>
            <a:endParaRPr lang="en-IN" b="0" dirty="0">
              <a:solidFill>
                <a:srgbClr val="000000"/>
              </a:solidFill>
              <a:effectLst/>
              <a:latin typeface="Consolas" panose="020B0609020204030204" pitchFamily="49" charset="0"/>
            </a:endParaRPr>
          </a:p>
          <a:p>
            <a:br>
              <a:rPr lang="en-IN" b="0" dirty="0">
                <a:solidFill>
                  <a:srgbClr val="000000"/>
                </a:solidFill>
                <a:effectLst/>
                <a:latin typeface="Consolas" panose="020B0609020204030204" pitchFamily="49" charset="0"/>
              </a:rPr>
            </a:br>
            <a:endParaRPr lang="en-IN" b="0" dirty="0">
              <a:solidFill>
                <a:srgbClr val="000000"/>
              </a:solidFill>
              <a:effectLst/>
              <a:latin typeface="Consolas" panose="020B0609020204030204" pitchFamily="49" charset="0"/>
            </a:endParaRPr>
          </a:p>
          <a:p>
            <a:endParaRPr lang="en-IN" dirty="0"/>
          </a:p>
        </p:txBody>
      </p:sp>
      <p:pic>
        <p:nvPicPr>
          <p:cNvPr id="5" name="Picture 4">
            <a:extLst>
              <a:ext uri="{FF2B5EF4-FFF2-40B4-BE49-F238E27FC236}">
                <a16:creationId xmlns:a16="http://schemas.microsoft.com/office/drawing/2014/main" id="{E4BF75F1-BE01-B127-F673-FCE6C31D69BE}"/>
              </a:ext>
            </a:extLst>
          </p:cNvPr>
          <p:cNvPicPr>
            <a:picLocks noChangeAspect="1"/>
          </p:cNvPicPr>
          <p:nvPr/>
        </p:nvPicPr>
        <p:blipFill>
          <a:blip r:embed="rId2"/>
          <a:stretch>
            <a:fillRect/>
          </a:stretch>
        </p:blipFill>
        <p:spPr>
          <a:xfrm>
            <a:off x="9130743" y="2505625"/>
            <a:ext cx="2114845" cy="2915057"/>
          </a:xfrm>
          <a:prstGeom prst="rect">
            <a:avLst/>
          </a:prstGeom>
        </p:spPr>
      </p:pic>
    </p:spTree>
    <p:extLst>
      <p:ext uri="{BB962C8B-B14F-4D97-AF65-F5344CB8AC3E}">
        <p14:creationId xmlns:p14="http://schemas.microsoft.com/office/powerpoint/2010/main" val="4068713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50044C-8C47-E551-FCBF-5454D274479C}"/>
              </a:ext>
            </a:extLst>
          </p:cNvPr>
          <p:cNvSpPr txBox="1"/>
          <p:nvPr/>
        </p:nvSpPr>
        <p:spPr>
          <a:xfrm>
            <a:off x="498107" y="288561"/>
            <a:ext cx="11061834" cy="6186309"/>
          </a:xfrm>
          <a:prstGeom prst="rect">
            <a:avLst/>
          </a:prstGeom>
          <a:noFill/>
        </p:spPr>
        <p:txBody>
          <a:bodyPr wrap="square">
            <a:spAutoFit/>
          </a:bodyPr>
          <a:lstStyle/>
          <a:p>
            <a:r>
              <a:rPr lang="en-US" sz="1800" b="1" dirty="0">
                <a:solidFill>
                  <a:srgbClr val="000000"/>
                </a:solidFill>
                <a:effectLst/>
                <a:latin typeface="Aptos-Bold"/>
              </a:rPr>
              <a:t>Limitations: </a:t>
            </a:r>
            <a:endParaRPr lang="en-US" dirty="0"/>
          </a:p>
          <a:p>
            <a:r>
              <a:rPr lang="en-US" sz="1800" b="1" dirty="0">
                <a:solidFill>
                  <a:srgbClr val="000000"/>
                </a:solidFill>
                <a:effectLst/>
                <a:latin typeface="Aptos" panose="020B0004020202020204" pitchFamily="34" charset="0"/>
              </a:rPr>
              <a:t>Single point of failure</a:t>
            </a:r>
            <a:r>
              <a:rPr lang="en-US" sz="1800" dirty="0">
                <a:solidFill>
                  <a:srgbClr val="000000"/>
                </a:solidFill>
                <a:effectLst/>
                <a:latin typeface="Aptos" panose="020B0004020202020204" pitchFamily="34" charset="0"/>
              </a:rPr>
              <a:t>: The time server is a critical point of failure. If it fails, all processes lose synchronization. </a:t>
            </a:r>
            <a:endParaRPr lang="en-US" dirty="0"/>
          </a:p>
          <a:p>
            <a:pPr marL="285750" indent="-285750">
              <a:buFont typeface="Symbol" panose="05050102010706020507" pitchFamily="18" charset="2"/>
              <a:buChar char="•"/>
            </a:pPr>
            <a:endParaRPr lang="en-US" dirty="0">
              <a:solidFill>
                <a:srgbClr val="000000"/>
              </a:solidFill>
              <a:latin typeface="Aptos" panose="020B0004020202020204" pitchFamily="34" charset="0"/>
            </a:endParaRPr>
          </a:p>
          <a:p>
            <a:r>
              <a:rPr lang="en-US" dirty="0">
                <a:solidFill>
                  <a:srgbClr val="000000"/>
                </a:solidFill>
                <a:highlight>
                  <a:srgbClr val="FFFF00"/>
                </a:highlight>
                <a:latin typeface="Aptos" panose="020B0004020202020204" pitchFamily="34" charset="0"/>
              </a:rPr>
              <a:t>Response:-</a:t>
            </a:r>
          </a:p>
          <a:p>
            <a:endParaRPr lang="en-US" dirty="0">
              <a:solidFill>
                <a:srgbClr val="000000"/>
              </a:solidFill>
              <a:highlight>
                <a:srgbClr val="FFFF00"/>
              </a:highlight>
              <a:latin typeface="Aptos" panose="020B0004020202020204" pitchFamily="34" charset="0"/>
            </a:endParaRPr>
          </a:p>
          <a:p>
            <a:r>
              <a:rPr lang="en-US" dirty="0">
                <a:solidFill>
                  <a:srgbClr val="000000"/>
                </a:solidFill>
                <a:latin typeface="Aptos" panose="020B0004020202020204" pitchFamily="34" charset="0"/>
              </a:rPr>
              <a:t>Used Python based code to trace performance and availability of time Server exitance. It is client – server-based implementations on windows platform. Performance is good.</a:t>
            </a:r>
          </a:p>
          <a:p>
            <a:pPr marL="285750" indent="-285750">
              <a:buFont typeface="Symbol" panose="05050102010706020507" pitchFamily="18" charset="2"/>
              <a:buChar char="•"/>
            </a:pPr>
            <a:endParaRPr lang="en-US" dirty="0"/>
          </a:p>
          <a:p>
            <a:pPr marL="285750" indent="-285750">
              <a:buFont typeface="Symbol" panose="05050102010706020507" pitchFamily="18" charset="2"/>
              <a:buChar char="•"/>
            </a:pPr>
            <a:endParaRPr lang="en-US" dirty="0"/>
          </a:p>
          <a:p>
            <a:r>
              <a:rPr lang="en-US" sz="1800" dirty="0">
                <a:solidFill>
                  <a:srgbClr val="000000"/>
                </a:solidFill>
                <a:effectLst/>
                <a:latin typeface="Aptos" panose="020B0004020202020204" pitchFamily="34" charset="0"/>
              </a:rPr>
              <a:t>Network latency: Network delays can introduce inaccuracies in clock adjustments. </a:t>
            </a:r>
            <a:endParaRPr lang="en-US" dirty="0"/>
          </a:p>
          <a:p>
            <a:pPr marL="285750" indent="-285750">
              <a:buFont typeface="Symbol" panose="05050102010706020507" pitchFamily="18" charset="2"/>
              <a:buChar char="•"/>
            </a:pPr>
            <a:endParaRPr lang="en-US" dirty="0">
              <a:solidFill>
                <a:srgbClr val="000000"/>
              </a:solidFill>
              <a:latin typeface="Aptos" panose="020B0004020202020204" pitchFamily="34" charset="0"/>
            </a:endParaRPr>
          </a:p>
          <a:p>
            <a:r>
              <a:rPr lang="en-US" dirty="0">
                <a:solidFill>
                  <a:srgbClr val="000000"/>
                </a:solidFill>
                <a:highlight>
                  <a:srgbClr val="FFFF00"/>
                </a:highlight>
                <a:latin typeface="Aptos" panose="020B0004020202020204" pitchFamily="34" charset="0"/>
              </a:rPr>
              <a:t>Response:-</a:t>
            </a:r>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Used Python library and framework to manage the network latency.</a:t>
            </a:r>
          </a:p>
          <a:p>
            <a:endParaRPr lang="en-US" dirty="0">
              <a:solidFill>
                <a:srgbClr val="000000"/>
              </a:solidFill>
              <a:latin typeface="Aptos" panose="020B0004020202020204" pitchFamily="34" charset="0"/>
            </a:endParaRPr>
          </a:p>
          <a:p>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User will have proper protocol and recommended practice on windows OS to install pypro5 library and python to run the modules of server and clients. So, Message overhead handles properly with Python code.</a:t>
            </a:r>
          </a:p>
          <a:p>
            <a:endParaRPr lang="en-US" sz="1800" dirty="0">
              <a:solidFill>
                <a:srgbClr val="000000"/>
              </a:solidFill>
              <a:effectLst/>
              <a:latin typeface="Aptos" panose="020B0004020202020204" pitchFamily="34" charset="0"/>
            </a:endParaRPr>
          </a:p>
          <a:p>
            <a:r>
              <a:rPr lang="en-US" sz="1800" dirty="0">
                <a:solidFill>
                  <a:srgbClr val="000000"/>
                </a:solidFill>
                <a:effectLst/>
                <a:latin typeface="Aptos" panose="020B0004020202020204" pitchFamily="34" charset="0"/>
              </a:rPr>
              <a:t> </a:t>
            </a:r>
            <a:endParaRPr lang="en-US" dirty="0"/>
          </a:p>
          <a:p>
            <a:r>
              <a:rPr lang="en-US" sz="1800" dirty="0">
                <a:solidFill>
                  <a:srgbClr val="000000"/>
                </a:solidFill>
                <a:effectLst/>
                <a:latin typeface="Aptos" panose="020B0004020202020204" pitchFamily="34" charset="0"/>
              </a:rPr>
              <a:t>Scalability limitations: Performance might degrade with a large number of clients due to server load.</a:t>
            </a:r>
            <a:endParaRPr lang="en-IN" dirty="0"/>
          </a:p>
          <a:p>
            <a:r>
              <a:rPr lang="en-US" dirty="0">
                <a:solidFill>
                  <a:srgbClr val="000000"/>
                </a:solidFill>
                <a:highlight>
                  <a:srgbClr val="FFFF00"/>
                </a:highlight>
                <a:latin typeface="Aptos" panose="020B0004020202020204" pitchFamily="34" charset="0"/>
              </a:rPr>
              <a:t>Response:-</a:t>
            </a:r>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Window OS with python handles large number of process and performance is good.</a:t>
            </a:r>
            <a:endParaRPr lang="en-IN" dirty="0"/>
          </a:p>
        </p:txBody>
      </p:sp>
    </p:spTree>
    <p:extLst>
      <p:ext uri="{BB962C8B-B14F-4D97-AF65-F5344CB8AC3E}">
        <p14:creationId xmlns:p14="http://schemas.microsoft.com/office/powerpoint/2010/main" val="30750539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F901323-C27A-D3FE-0E61-9DE19D89AF0C}"/>
              </a:ext>
            </a:extLst>
          </p:cNvPr>
          <p:cNvSpPr txBox="1"/>
          <p:nvPr/>
        </p:nvSpPr>
        <p:spPr>
          <a:xfrm>
            <a:off x="218975" y="289679"/>
            <a:ext cx="11889606" cy="5663089"/>
          </a:xfrm>
          <a:prstGeom prst="rect">
            <a:avLst/>
          </a:prstGeom>
          <a:noFill/>
        </p:spPr>
        <p:txBody>
          <a:bodyPr wrap="square">
            <a:spAutoFit/>
          </a:bodyPr>
          <a:lstStyle/>
          <a:p>
            <a:r>
              <a:rPr lang="en-US" sz="1800" b="1" dirty="0">
                <a:solidFill>
                  <a:srgbClr val="000000"/>
                </a:solidFill>
                <a:effectLst/>
                <a:latin typeface="Aptos-Bold"/>
              </a:rPr>
              <a:t>Additional Notes: </a:t>
            </a:r>
            <a:endParaRPr lang="en-US" dirty="0"/>
          </a:p>
          <a:p>
            <a:pPr marL="285750" indent="-285750">
              <a:buFont typeface="Symbol" panose="05050102010706020507" pitchFamily="18" charset="2"/>
              <a:buChar char="•"/>
            </a:pPr>
            <a:r>
              <a:rPr lang="en-US" sz="1800" dirty="0">
                <a:solidFill>
                  <a:srgbClr val="000000"/>
                </a:solidFill>
                <a:effectLst/>
                <a:latin typeface="Aptos" panose="020B0004020202020204" pitchFamily="34" charset="0"/>
              </a:rPr>
              <a:t>This is a high-level overview. The actual implementation will involve exception handling,</a:t>
            </a:r>
          </a:p>
          <a:p>
            <a:pPr marL="285750" indent="-285750">
              <a:buFont typeface="Symbol" panose="05050102010706020507" pitchFamily="18" charset="2"/>
              <a:buChar char="•"/>
            </a:pPr>
            <a:endParaRPr lang="en-US" dirty="0">
              <a:solidFill>
                <a:srgbClr val="000000"/>
              </a:solidFill>
              <a:latin typeface="Aptos" panose="020B0004020202020204" pitchFamily="34" charset="0"/>
            </a:endParaRPr>
          </a:p>
          <a:p>
            <a:r>
              <a:rPr lang="en-US" sz="1800" b="1" dirty="0">
                <a:solidFill>
                  <a:srgbClr val="000000"/>
                </a:solidFill>
                <a:effectLst/>
                <a:highlight>
                  <a:srgbClr val="FFFF00"/>
                </a:highlight>
                <a:latin typeface="Aptos" panose="020B0004020202020204" pitchFamily="34" charset="0"/>
              </a:rPr>
              <a:t>Response:-</a:t>
            </a:r>
          </a:p>
          <a:p>
            <a:r>
              <a:rPr lang="en-US" dirty="0">
                <a:solidFill>
                  <a:srgbClr val="000000"/>
                </a:solidFill>
                <a:latin typeface="Aptos" panose="020B0004020202020204" pitchFamily="34" charset="0"/>
              </a:rPr>
              <a:t>Used try, except and finally block to handle exception. Implemented using Python try .. block</a:t>
            </a:r>
          </a:p>
          <a:p>
            <a:r>
              <a:rPr lang="en-US" sz="1800" dirty="0">
                <a:solidFill>
                  <a:srgbClr val="000000"/>
                </a:solidFill>
                <a:effectLst/>
                <a:latin typeface="Aptos" panose="020B0004020202020204" pitchFamily="34" charset="0"/>
              </a:rPr>
              <a:t>Used user based natural lan</a:t>
            </a:r>
            <a:r>
              <a:rPr lang="en-US" dirty="0">
                <a:solidFill>
                  <a:srgbClr val="000000"/>
                </a:solidFill>
                <a:latin typeface="Aptos" panose="020B0004020202020204" pitchFamily="34" charset="0"/>
              </a:rPr>
              <a:t>guage English with proper function name to provide proper information.</a:t>
            </a:r>
            <a:endParaRPr lang="en-US" sz="1800" dirty="0">
              <a:solidFill>
                <a:srgbClr val="000000"/>
              </a:solidFill>
              <a:effectLst/>
              <a:latin typeface="Aptos" panose="020B0004020202020204" pitchFamily="34" charset="0"/>
            </a:endParaRPr>
          </a:p>
          <a:p>
            <a:r>
              <a:rPr lang="en-US" dirty="0">
                <a:solidFill>
                  <a:srgbClr val="000000"/>
                </a:solidFill>
                <a:latin typeface="Aptos" panose="020B0004020202020204" pitchFamily="34" charset="0"/>
              </a:rPr>
              <a:t>e.g.</a:t>
            </a:r>
          </a:p>
          <a:p>
            <a:endParaRPr lang="en-US" sz="1000" dirty="0">
              <a:solidFill>
                <a:srgbClr val="000000"/>
              </a:solidFill>
              <a:latin typeface="Aptos" panose="020B0004020202020204" pitchFamily="34" charset="0"/>
            </a:endParaRPr>
          </a:p>
          <a:p>
            <a:r>
              <a:rPr lang="en-IN" sz="1000" b="0" dirty="0">
                <a:solidFill>
                  <a:srgbClr val="000000"/>
                </a:solidFill>
                <a:effectLst/>
                <a:latin typeface="Consolas" panose="020B0609020204030204" pitchFamily="49" charset="0"/>
              </a:rPr>
              <a:t>  </a:t>
            </a:r>
            <a:r>
              <a:rPr lang="en-IN" sz="1000" b="0" dirty="0">
                <a:solidFill>
                  <a:srgbClr val="0000FF"/>
                </a:solidFill>
                <a:effectLst/>
                <a:latin typeface="Consolas" panose="020B0609020204030204" pitchFamily="49" charset="0"/>
              </a:rPr>
              <a:t>try</a:t>
            </a:r>
            <a:r>
              <a:rPr lang="en-IN" sz="1000" b="0" dirty="0">
                <a:solidFill>
                  <a:srgbClr val="000000"/>
                </a:solidFill>
                <a:effectLst/>
                <a:latin typeface="Consolas" panose="020B0609020204030204" pitchFamily="49" charset="0"/>
              </a:rPr>
              <a:t>:</a:t>
            </a:r>
          </a:p>
          <a:p>
            <a:r>
              <a:rPr lang="en-IN" sz="1000" b="0" dirty="0">
                <a:solidFill>
                  <a:srgbClr val="000000"/>
                </a:solidFill>
                <a:effectLst/>
                <a:latin typeface="Consolas" panose="020B0609020204030204" pitchFamily="49" charset="0"/>
              </a:rPr>
              <a:t>            </a:t>
            </a:r>
            <a:r>
              <a:rPr lang="en-IN" sz="1000" b="0" dirty="0">
                <a:solidFill>
                  <a:srgbClr val="008000"/>
                </a:solidFill>
                <a:effectLst/>
                <a:latin typeface="Consolas" panose="020B0609020204030204" pitchFamily="49" charset="0"/>
              </a:rPr>
              <a:t>#getting samples for server time.</a:t>
            </a:r>
            <a:endParaRPr lang="en-IN" sz="1000" b="0" dirty="0">
              <a:solidFill>
                <a:srgbClr val="000000"/>
              </a:solidFill>
              <a:effectLst/>
              <a:latin typeface="Consolas" panose="020B0609020204030204" pitchFamily="49" charset="0"/>
            </a:endParaRPr>
          </a:p>
          <a:p>
            <a:r>
              <a:rPr lang="en-IN" sz="1000" b="0" dirty="0">
                <a:solidFill>
                  <a:srgbClr val="000000"/>
                </a:solidFill>
                <a:effectLst/>
                <a:latin typeface="Consolas" panose="020B0609020204030204" pitchFamily="49" charset="0"/>
              </a:rPr>
              <a:t>            samples = [</a:t>
            </a:r>
            <a:r>
              <a:rPr lang="en-IN" sz="1000" b="0" dirty="0" err="1">
                <a:solidFill>
                  <a:srgbClr val="0000FF"/>
                </a:solidFill>
                <a:effectLst/>
                <a:latin typeface="Consolas" panose="020B0609020204030204" pitchFamily="49" charset="0"/>
              </a:rPr>
              <a:t>self</a:t>
            </a:r>
            <a:r>
              <a:rPr lang="en-IN" sz="1000" b="0" dirty="0" err="1">
                <a:solidFill>
                  <a:srgbClr val="000000"/>
                </a:solidFill>
                <a:effectLst/>
                <a:latin typeface="Consolas" panose="020B0609020204030204" pitchFamily="49" charset="0"/>
              </a:rPr>
              <a:t>.time_server.getTime</a:t>
            </a:r>
            <a:r>
              <a:rPr lang="en-IN" sz="1000" b="0" dirty="0">
                <a:solidFill>
                  <a:srgbClr val="000000"/>
                </a:solidFill>
                <a:effectLst/>
                <a:latin typeface="Consolas" panose="020B0609020204030204" pitchFamily="49" charset="0"/>
              </a:rPr>
              <a:t>() </a:t>
            </a:r>
            <a:r>
              <a:rPr lang="en-IN" sz="1000" b="0" dirty="0">
                <a:solidFill>
                  <a:srgbClr val="0000FF"/>
                </a:solidFill>
                <a:effectLst/>
                <a:latin typeface="Consolas" panose="020B0609020204030204" pitchFamily="49" charset="0"/>
              </a:rPr>
              <a:t>for</a:t>
            </a:r>
            <a:r>
              <a:rPr lang="en-IN" sz="1000" b="0" dirty="0">
                <a:solidFill>
                  <a:srgbClr val="000000"/>
                </a:solidFill>
                <a:effectLst/>
                <a:latin typeface="Consolas" panose="020B0609020204030204" pitchFamily="49" charset="0"/>
              </a:rPr>
              <a:t> _ </a:t>
            </a:r>
            <a:r>
              <a:rPr lang="en-IN" sz="1000" b="0" dirty="0">
                <a:solidFill>
                  <a:srgbClr val="0000FF"/>
                </a:solidFill>
                <a:effectLst/>
                <a:latin typeface="Consolas" panose="020B0609020204030204" pitchFamily="49" charset="0"/>
              </a:rPr>
              <a:t>in</a:t>
            </a:r>
            <a:r>
              <a:rPr lang="en-IN" sz="1000" b="0" dirty="0">
                <a:solidFill>
                  <a:srgbClr val="000000"/>
                </a:solidFill>
                <a:effectLst/>
                <a:latin typeface="Consolas" panose="020B0609020204030204" pitchFamily="49" charset="0"/>
              </a:rPr>
              <a:t> range(</a:t>
            </a:r>
            <a:r>
              <a:rPr lang="en-IN" sz="1000" b="0" dirty="0">
                <a:solidFill>
                  <a:srgbClr val="098658"/>
                </a:solidFill>
                <a:effectLst/>
                <a:latin typeface="Consolas" panose="020B0609020204030204" pitchFamily="49" charset="0"/>
              </a:rPr>
              <a:t>5</a:t>
            </a:r>
            <a:r>
              <a:rPr lang="en-IN" sz="1000" b="0" dirty="0">
                <a:solidFill>
                  <a:srgbClr val="000000"/>
                </a:solidFill>
                <a:effectLst/>
                <a:latin typeface="Consolas" panose="020B0609020204030204" pitchFamily="49" charset="0"/>
              </a:rPr>
              <a:t>)]</a:t>
            </a:r>
          </a:p>
          <a:p>
            <a:r>
              <a:rPr lang="en-IN" sz="1000" b="0" dirty="0">
                <a:solidFill>
                  <a:srgbClr val="000000"/>
                </a:solidFill>
                <a:effectLst/>
                <a:latin typeface="Consolas" panose="020B0609020204030204" pitchFamily="49" charset="0"/>
              </a:rPr>
              <a:t>            </a:t>
            </a:r>
            <a:r>
              <a:rPr lang="en-IN" sz="1000" b="0" dirty="0">
                <a:solidFill>
                  <a:srgbClr val="008000"/>
                </a:solidFill>
                <a:effectLst/>
                <a:latin typeface="Consolas" panose="020B0609020204030204" pitchFamily="49" charset="0"/>
              </a:rPr>
              <a:t>#calcuate average server time</a:t>
            </a:r>
            <a:endParaRPr lang="en-IN" sz="1000" b="0" dirty="0">
              <a:solidFill>
                <a:srgbClr val="000000"/>
              </a:solidFill>
              <a:effectLst/>
              <a:latin typeface="Consolas" panose="020B0609020204030204" pitchFamily="49" charset="0"/>
            </a:endParaRPr>
          </a:p>
          <a:p>
            <a:r>
              <a:rPr lang="en-IN" sz="1000" b="0" dirty="0">
                <a:solidFill>
                  <a:srgbClr val="000000"/>
                </a:solidFill>
                <a:effectLst/>
                <a:latin typeface="Consolas" panose="020B0609020204030204" pitchFamily="49" charset="0"/>
              </a:rPr>
              <a:t>            </a:t>
            </a:r>
            <a:r>
              <a:rPr lang="en-IN" sz="1000" b="0" dirty="0" err="1">
                <a:solidFill>
                  <a:srgbClr val="000000"/>
                </a:solidFill>
                <a:effectLst/>
                <a:latin typeface="Consolas" panose="020B0609020204030204" pitchFamily="49" charset="0"/>
              </a:rPr>
              <a:t>average_server_time</a:t>
            </a:r>
            <a:r>
              <a:rPr lang="en-IN" sz="1000" b="0" dirty="0">
                <a:solidFill>
                  <a:srgbClr val="000000"/>
                </a:solidFill>
                <a:effectLst/>
                <a:latin typeface="Consolas" panose="020B0609020204030204" pitchFamily="49" charset="0"/>
              </a:rPr>
              <a:t> = sum(samples) / </a:t>
            </a:r>
            <a:r>
              <a:rPr lang="en-IN" sz="1000" b="0" dirty="0" err="1">
                <a:solidFill>
                  <a:srgbClr val="000000"/>
                </a:solidFill>
                <a:effectLst/>
                <a:latin typeface="Consolas" panose="020B0609020204030204" pitchFamily="49" charset="0"/>
              </a:rPr>
              <a:t>len</a:t>
            </a:r>
            <a:r>
              <a:rPr lang="en-IN" sz="1000" b="0" dirty="0">
                <a:solidFill>
                  <a:srgbClr val="000000"/>
                </a:solidFill>
                <a:effectLst/>
                <a:latin typeface="Consolas" panose="020B0609020204030204" pitchFamily="49" charset="0"/>
              </a:rPr>
              <a:t>(samples)</a:t>
            </a:r>
          </a:p>
          <a:p>
            <a:r>
              <a:rPr lang="en-IN" sz="1000" b="0" dirty="0">
                <a:solidFill>
                  <a:srgbClr val="000000"/>
                </a:solidFill>
                <a:effectLst/>
                <a:latin typeface="Consolas" panose="020B0609020204030204" pitchFamily="49" charset="0"/>
              </a:rPr>
              <a:t>            </a:t>
            </a:r>
            <a:r>
              <a:rPr lang="en-IN" sz="1000" b="0" dirty="0">
                <a:solidFill>
                  <a:srgbClr val="008000"/>
                </a:solidFill>
                <a:effectLst/>
                <a:latin typeface="Consolas" panose="020B0609020204030204" pitchFamily="49" charset="0"/>
              </a:rPr>
              <a:t>#calcuate offset</a:t>
            </a:r>
            <a:endParaRPr lang="en-IN" sz="1000" b="0" dirty="0">
              <a:solidFill>
                <a:srgbClr val="000000"/>
              </a:solidFill>
              <a:effectLst/>
              <a:latin typeface="Consolas" panose="020B0609020204030204" pitchFamily="49" charset="0"/>
            </a:endParaRPr>
          </a:p>
          <a:p>
            <a:r>
              <a:rPr lang="en-IN" sz="1000" b="0" dirty="0">
                <a:solidFill>
                  <a:srgbClr val="000000"/>
                </a:solidFill>
                <a:effectLst/>
                <a:latin typeface="Consolas" panose="020B0609020204030204" pitchFamily="49" charset="0"/>
              </a:rPr>
              <a:t>            offset = </a:t>
            </a:r>
            <a:r>
              <a:rPr lang="en-IN" sz="1000" b="0" dirty="0" err="1">
                <a:solidFill>
                  <a:srgbClr val="000000"/>
                </a:solidFill>
                <a:effectLst/>
                <a:latin typeface="Consolas" panose="020B0609020204030204" pitchFamily="49" charset="0"/>
              </a:rPr>
              <a:t>average_server_time</a:t>
            </a:r>
            <a:r>
              <a:rPr lang="en-IN" sz="1000" b="0" dirty="0">
                <a:solidFill>
                  <a:srgbClr val="000000"/>
                </a:solidFill>
                <a:effectLst/>
                <a:latin typeface="Consolas" panose="020B0609020204030204" pitchFamily="49" charset="0"/>
              </a:rPr>
              <a:t> - </a:t>
            </a:r>
            <a:r>
              <a:rPr lang="en-IN" sz="1000" b="0" dirty="0" err="1">
                <a:solidFill>
                  <a:srgbClr val="0000FF"/>
                </a:solidFill>
                <a:effectLst/>
                <a:latin typeface="Consolas" panose="020B0609020204030204" pitchFamily="49" charset="0"/>
              </a:rPr>
              <a:t>self</a:t>
            </a:r>
            <a:r>
              <a:rPr lang="en-IN" sz="1000" b="0" dirty="0" err="1">
                <a:solidFill>
                  <a:srgbClr val="000000"/>
                </a:solidFill>
                <a:effectLst/>
                <a:latin typeface="Consolas" panose="020B0609020204030204" pitchFamily="49" charset="0"/>
              </a:rPr>
              <a:t>.local_clock</a:t>
            </a:r>
            <a:endParaRPr lang="en-IN" sz="1000" b="0" dirty="0">
              <a:solidFill>
                <a:srgbClr val="000000"/>
              </a:solidFill>
              <a:effectLst/>
              <a:latin typeface="Consolas" panose="020B0609020204030204" pitchFamily="49" charset="0"/>
            </a:endParaRPr>
          </a:p>
          <a:p>
            <a:br>
              <a:rPr lang="en-IN" sz="1000" b="0" dirty="0">
                <a:solidFill>
                  <a:srgbClr val="000000"/>
                </a:solidFill>
                <a:effectLst/>
                <a:latin typeface="Consolas" panose="020B0609020204030204" pitchFamily="49" charset="0"/>
              </a:rPr>
            </a:br>
            <a:r>
              <a:rPr lang="en-IN" sz="1000" b="0" dirty="0">
                <a:solidFill>
                  <a:srgbClr val="000000"/>
                </a:solidFill>
                <a:effectLst/>
                <a:latin typeface="Consolas" panose="020B0609020204030204" pitchFamily="49" charset="0"/>
              </a:rPr>
              <a:t>            </a:t>
            </a:r>
            <a:r>
              <a:rPr lang="en-IN" sz="1000" b="0" dirty="0">
                <a:solidFill>
                  <a:srgbClr val="008000"/>
                </a:solidFill>
                <a:effectLst/>
                <a:latin typeface="Consolas" panose="020B0609020204030204" pitchFamily="49" charset="0"/>
              </a:rPr>
              <a:t># Kalman Filter update</a:t>
            </a:r>
            <a:endParaRPr lang="en-IN" sz="1000" b="0" dirty="0">
              <a:solidFill>
                <a:srgbClr val="000000"/>
              </a:solidFill>
              <a:effectLst/>
              <a:latin typeface="Consolas" panose="020B0609020204030204" pitchFamily="49" charset="0"/>
            </a:endParaRPr>
          </a:p>
          <a:p>
            <a:r>
              <a:rPr lang="en-IN" sz="1000" b="0" dirty="0">
                <a:solidFill>
                  <a:srgbClr val="000000"/>
                </a:solidFill>
                <a:effectLst/>
                <a:latin typeface="Consolas" panose="020B0609020204030204" pitchFamily="49" charset="0"/>
              </a:rPr>
              <a:t>            </a:t>
            </a:r>
            <a:r>
              <a:rPr lang="en-IN" sz="1000" b="0" dirty="0" err="1">
                <a:solidFill>
                  <a:srgbClr val="0000FF"/>
                </a:solidFill>
                <a:effectLst/>
                <a:latin typeface="Consolas" panose="020B0609020204030204" pitchFamily="49" charset="0"/>
              </a:rPr>
              <a:t>self</a:t>
            </a:r>
            <a:r>
              <a:rPr lang="en-IN" sz="1000" b="0" dirty="0" err="1">
                <a:solidFill>
                  <a:srgbClr val="000000"/>
                </a:solidFill>
                <a:effectLst/>
                <a:latin typeface="Consolas" panose="020B0609020204030204" pitchFamily="49" charset="0"/>
              </a:rPr>
              <a:t>.kf.predict</a:t>
            </a:r>
            <a:r>
              <a:rPr lang="en-IN" sz="1000" b="0" dirty="0">
                <a:solidFill>
                  <a:srgbClr val="000000"/>
                </a:solidFill>
                <a:effectLst/>
                <a:latin typeface="Consolas" panose="020B0609020204030204" pitchFamily="49" charset="0"/>
              </a:rPr>
              <a:t>()</a:t>
            </a:r>
          </a:p>
          <a:p>
            <a:r>
              <a:rPr lang="en-IN" sz="1000" b="0" dirty="0">
                <a:solidFill>
                  <a:srgbClr val="000000"/>
                </a:solidFill>
                <a:effectLst/>
                <a:latin typeface="Consolas" panose="020B0609020204030204" pitchFamily="49" charset="0"/>
              </a:rPr>
              <a:t>            </a:t>
            </a:r>
            <a:r>
              <a:rPr lang="en-IN" sz="1000" b="0" dirty="0" err="1">
                <a:solidFill>
                  <a:srgbClr val="0000FF"/>
                </a:solidFill>
                <a:effectLst/>
                <a:latin typeface="Consolas" panose="020B0609020204030204" pitchFamily="49" charset="0"/>
              </a:rPr>
              <a:t>self</a:t>
            </a:r>
            <a:r>
              <a:rPr lang="en-IN" sz="1000" b="0" dirty="0" err="1">
                <a:solidFill>
                  <a:srgbClr val="000000"/>
                </a:solidFill>
                <a:effectLst/>
                <a:latin typeface="Consolas" panose="020B0609020204030204" pitchFamily="49" charset="0"/>
              </a:rPr>
              <a:t>.kf.update</a:t>
            </a:r>
            <a:r>
              <a:rPr lang="en-IN" sz="1000" b="0" dirty="0">
                <a:solidFill>
                  <a:srgbClr val="000000"/>
                </a:solidFill>
                <a:effectLst/>
                <a:latin typeface="Consolas" panose="020B0609020204030204" pitchFamily="49" charset="0"/>
              </a:rPr>
              <a:t>(offset)</a:t>
            </a:r>
          </a:p>
          <a:p>
            <a:r>
              <a:rPr lang="en-IN" sz="1000" b="0" dirty="0">
                <a:solidFill>
                  <a:srgbClr val="000000"/>
                </a:solidFill>
                <a:effectLst/>
                <a:latin typeface="Consolas" panose="020B0609020204030204" pitchFamily="49" charset="0"/>
              </a:rPr>
              <a:t>            </a:t>
            </a:r>
            <a:r>
              <a:rPr lang="en-IN" sz="1000" b="0" dirty="0" err="1">
                <a:solidFill>
                  <a:srgbClr val="000000"/>
                </a:solidFill>
                <a:effectLst/>
                <a:latin typeface="Consolas" panose="020B0609020204030204" pitchFamily="49" charset="0"/>
              </a:rPr>
              <a:t>corrected_offset</a:t>
            </a:r>
            <a:r>
              <a:rPr lang="en-IN" sz="1000" b="0" dirty="0">
                <a:solidFill>
                  <a:srgbClr val="000000"/>
                </a:solidFill>
                <a:effectLst/>
                <a:latin typeface="Consolas" panose="020B0609020204030204" pitchFamily="49" charset="0"/>
              </a:rPr>
              <a:t> = </a:t>
            </a:r>
            <a:r>
              <a:rPr lang="en-IN" sz="1000" b="0" dirty="0" err="1">
                <a:solidFill>
                  <a:srgbClr val="0000FF"/>
                </a:solidFill>
                <a:effectLst/>
                <a:latin typeface="Consolas" panose="020B0609020204030204" pitchFamily="49" charset="0"/>
              </a:rPr>
              <a:t>self</a:t>
            </a:r>
            <a:r>
              <a:rPr lang="en-IN" sz="1000" b="0" dirty="0" err="1">
                <a:solidFill>
                  <a:srgbClr val="000000"/>
                </a:solidFill>
                <a:effectLst/>
                <a:latin typeface="Consolas" panose="020B0609020204030204" pitchFamily="49" charset="0"/>
              </a:rPr>
              <a:t>.kf.x</a:t>
            </a:r>
            <a:r>
              <a:rPr lang="en-IN" sz="1000" b="0" dirty="0">
                <a:solidFill>
                  <a:srgbClr val="000000"/>
                </a:solidFill>
                <a:effectLst/>
                <a:latin typeface="Consolas" panose="020B0609020204030204" pitchFamily="49" charset="0"/>
              </a:rPr>
              <a:t>[</a:t>
            </a:r>
            <a:r>
              <a:rPr lang="en-IN" sz="1000" b="0" dirty="0">
                <a:solidFill>
                  <a:srgbClr val="098658"/>
                </a:solidFill>
                <a:effectLst/>
                <a:latin typeface="Consolas" panose="020B0609020204030204" pitchFamily="49" charset="0"/>
              </a:rPr>
              <a:t>0</a:t>
            </a:r>
            <a:r>
              <a:rPr lang="en-IN" sz="1000" b="0" dirty="0">
                <a:solidFill>
                  <a:srgbClr val="000000"/>
                </a:solidFill>
                <a:effectLst/>
                <a:latin typeface="Consolas" panose="020B0609020204030204" pitchFamily="49" charset="0"/>
              </a:rPr>
              <a:t>][</a:t>
            </a:r>
            <a:r>
              <a:rPr lang="en-IN" sz="1000" b="0" dirty="0">
                <a:solidFill>
                  <a:srgbClr val="098658"/>
                </a:solidFill>
                <a:effectLst/>
                <a:latin typeface="Consolas" panose="020B0609020204030204" pitchFamily="49" charset="0"/>
              </a:rPr>
              <a:t>0</a:t>
            </a:r>
            <a:r>
              <a:rPr lang="en-IN" sz="1000" b="0" dirty="0">
                <a:solidFill>
                  <a:srgbClr val="000000"/>
                </a:solidFill>
                <a:effectLst/>
                <a:latin typeface="Consolas" panose="020B0609020204030204" pitchFamily="49" charset="0"/>
              </a:rPr>
              <a:t>]</a:t>
            </a:r>
          </a:p>
          <a:p>
            <a:br>
              <a:rPr lang="en-IN" sz="1000" b="0" dirty="0">
                <a:solidFill>
                  <a:srgbClr val="000000"/>
                </a:solidFill>
                <a:effectLst/>
                <a:latin typeface="Consolas" panose="020B0609020204030204" pitchFamily="49" charset="0"/>
              </a:rPr>
            </a:br>
            <a:r>
              <a:rPr lang="en-IN" sz="1000" b="0" dirty="0">
                <a:solidFill>
                  <a:srgbClr val="000000"/>
                </a:solidFill>
                <a:effectLst/>
                <a:latin typeface="Consolas" panose="020B0609020204030204" pitchFamily="49" charset="0"/>
              </a:rPr>
              <a:t>            </a:t>
            </a:r>
            <a:r>
              <a:rPr lang="en-IN" sz="1000" b="0" dirty="0" err="1">
                <a:solidFill>
                  <a:srgbClr val="0000FF"/>
                </a:solidFill>
                <a:effectLst/>
                <a:latin typeface="Consolas" panose="020B0609020204030204" pitchFamily="49" charset="0"/>
              </a:rPr>
              <a:t>self</a:t>
            </a:r>
            <a:r>
              <a:rPr lang="en-IN" sz="1000" b="0" dirty="0" err="1">
                <a:solidFill>
                  <a:srgbClr val="000000"/>
                </a:solidFill>
                <a:effectLst/>
                <a:latin typeface="Consolas" panose="020B0609020204030204" pitchFamily="49" charset="0"/>
              </a:rPr>
              <a:t>.local_clock</a:t>
            </a:r>
            <a:r>
              <a:rPr lang="en-IN" sz="1000" b="0" dirty="0">
                <a:solidFill>
                  <a:srgbClr val="000000"/>
                </a:solidFill>
                <a:effectLst/>
                <a:latin typeface="Consolas" panose="020B0609020204030204" pitchFamily="49" charset="0"/>
              </a:rPr>
              <a:t> += </a:t>
            </a:r>
            <a:r>
              <a:rPr lang="en-IN" sz="1000" b="0" dirty="0" err="1">
                <a:solidFill>
                  <a:srgbClr val="000000"/>
                </a:solidFill>
                <a:effectLst/>
                <a:latin typeface="Consolas" panose="020B0609020204030204" pitchFamily="49" charset="0"/>
              </a:rPr>
              <a:t>corrected_offset</a:t>
            </a:r>
            <a:endParaRPr lang="en-IN" sz="1000" b="0" dirty="0">
              <a:solidFill>
                <a:srgbClr val="000000"/>
              </a:solidFill>
              <a:effectLst/>
              <a:latin typeface="Consolas" panose="020B0609020204030204" pitchFamily="49" charset="0"/>
            </a:endParaRPr>
          </a:p>
          <a:p>
            <a:r>
              <a:rPr lang="en-IN" sz="1000" b="0" dirty="0">
                <a:solidFill>
                  <a:srgbClr val="000000"/>
                </a:solidFill>
                <a:effectLst/>
                <a:latin typeface="Consolas" panose="020B0609020204030204" pitchFamily="49" charset="0"/>
              </a:rPr>
              <a:t>            print(</a:t>
            </a:r>
            <a:r>
              <a:rPr lang="en-IN" sz="1000" b="0" dirty="0" err="1">
                <a:solidFill>
                  <a:srgbClr val="0000FF"/>
                </a:solidFill>
                <a:effectLst/>
                <a:latin typeface="Consolas" panose="020B0609020204030204" pitchFamily="49" charset="0"/>
              </a:rPr>
              <a:t>f</a:t>
            </a:r>
            <a:r>
              <a:rPr lang="en-IN" sz="1000" b="0" dirty="0" err="1">
                <a:solidFill>
                  <a:srgbClr val="A31515"/>
                </a:solidFill>
                <a:effectLst/>
                <a:latin typeface="Consolas" panose="020B0609020204030204" pitchFamily="49" charset="0"/>
              </a:rPr>
              <a:t>"Synchronized</a:t>
            </a:r>
            <a:r>
              <a:rPr lang="en-IN" sz="1000" b="0" dirty="0">
                <a:solidFill>
                  <a:srgbClr val="A31515"/>
                </a:solidFill>
                <a:effectLst/>
                <a:latin typeface="Consolas" panose="020B0609020204030204" pitchFamily="49" charset="0"/>
              </a:rPr>
              <a:t> local clock: </a:t>
            </a:r>
            <a:r>
              <a:rPr lang="en-IN" sz="1000" b="0" dirty="0">
                <a:solidFill>
                  <a:srgbClr val="000000"/>
                </a:solidFill>
                <a:effectLst/>
                <a:latin typeface="Consolas" panose="020B0609020204030204" pitchFamily="49" charset="0"/>
              </a:rPr>
              <a:t>{</a:t>
            </a:r>
            <a:r>
              <a:rPr lang="en-IN" sz="1000" b="0" dirty="0" err="1">
                <a:solidFill>
                  <a:srgbClr val="0000FF"/>
                </a:solidFill>
                <a:effectLst/>
                <a:latin typeface="Consolas" panose="020B0609020204030204" pitchFamily="49" charset="0"/>
              </a:rPr>
              <a:t>self</a:t>
            </a:r>
            <a:r>
              <a:rPr lang="en-IN" sz="1000" b="0" dirty="0" err="1">
                <a:solidFill>
                  <a:srgbClr val="000000"/>
                </a:solidFill>
                <a:effectLst/>
                <a:latin typeface="Consolas" panose="020B0609020204030204" pitchFamily="49" charset="0"/>
              </a:rPr>
              <a:t>.local_clock</a:t>
            </a:r>
            <a:r>
              <a:rPr lang="en-IN" sz="1000" b="0" dirty="0">
                <a:solidFill>
                  <a:srgbClr val="000000"/>
                </a:solidFill>
                <a:effectLst/>
                <a:latin typeface="Consolas" panose="020B0609020204030204" pitchFamily="49" charset="0"/>
              </a:rPr>
              <a:t>}</a:t>
            </a:r>
            <a:r>
              <a:rPr lang="en-IN" sz="1000" b="0" dirty="0">
                <a:solidFill>
                  <a:srgbClr val="A31515"/>
                </a:solidFill>
                <a:effectLst/>
                <a:latin typeface="Consolas" panose="020B0609020204030204" pitchFamily="49" charset="0"/>
              </a:rPr>
              <a:t>"</a:t>
            </a:r>
            <a:r>
              <a:rPr lang="en-IN" sz="1000" b="0" dirty="0">
                <a:solidFill>
                  <a:srgbClr val="000000"/>
                </a:solidFill>
                <a:effectLst/>
                <a:latin typeface="Consolas" panose="020B0609020204030204" pitchFamily="49" charset="0"/>
              </a:rPr>
              <a:t>)</a:t>
            </a:r>
          </a:p>
          <a:p>
            <a:r>
              <a:rPr lang="en-IN" sz="1000" b="0" dirty="0">
                <a:solidFill>
                  <a:srgbClr val="000000"/>
                </a:solidFill>
                <a:effectLst/>
                <a:latin typeface="Consolas" panose="020B0609020204030204" pitchFamily="49" charset="0"/>
              </a:rPr>
              <a:t>            print(</a:t>
            </a:r>
            <a:r>
              <a:rPr lang="en-IN" sz="1000" b="0" dirty="0" err="1">
                <a:solidFill>
                  <a:srgbClr val="0000FF"/>
                </a:solidFill>
                <a:effectLst/>
                <a:latin typeface="Consolas" panose="020B0609020204030204" pitchFamily="49" charset="0"/>
              </a:rPr>
              <a:t>f</a:t>
            </a:r>
            <a:r>
              <a:rPr lang="en-IN" sz="1000" b="0" dirty="0" err="1">
                <a:solidFill>
                  <a:srgbClr val="A31515"/>
                </a:solidFill>
                <a:effectLst/>
                <a:latin typeface="Consolas" panose="020B0609020204030204" pitchFamily="49" charset="0"/>
              </a:rPr>
              <a:t>"Process</a:t>
            </a:r>
            <a:r>
              <a:rPr lang="en-IN" sz="1000" b="0" dirty="0">
                <a:solidFill>
                  <a:srgbClr val="A31515"/>
                </a:solidFill>
                <a:effectLst/>
                <a:latin typeface="Consolas" panose="020B0609020204030204" pitchFamily="49" charset="0"/>
              </a:rPr>
              <a:t> </a:t>
            </a:r>
            <a:r>
              <a:rPr lang="en-IN" sz="1000" b="0" dirty="0">
                <a:solidFill>
                  <a:srgbClr val="000000"/>
                </a:solidFill>
                <a:effectLst/>
                <a:latin typeface="Consolas" panose="020B0609020204030204" pitchFamily="49" charset="0"/>
              </a:rPr>
              <a:t>{</a:t>
            </a:r>
            <a:r>
              <a:rPr lang="en-IN" sz="1000" b="0" dirty="0" err="1">
                <a:solidFill>
                  <a:srgbClr val="0000FF"/>
                </a:solidFill>
                <a:effectLst/>
                <a:latin typeface="Consolas" panose="020B0609020204030204" pitchFamily="49" charset="0"/>
              </a:rPr>
              <a:t>self</a:t>
            </a:r>
            <a:r>
              <a:rPr lang="en-IN" sz="1000" b="0" dirty="0" err="1">
                <a:solidFill>
                  <a:srgbClr val="000000"/>
                </a:solidFill>
                <a:effectLst/>
                <a:latin typeface="Consolas" panose="020B0609020204030204" pitchFamily="49" charset="0"/>
              </a:rPr>
              <a:t>.MyProcessName</a:t>
            </a:r>
            <a:r>
              <a:rPr lang="en-IN" sz="1000" b="0" dirty="0">
                <a:solidFill>
                  <a:srgbClr val="000000"/>
                </a:solidFill>
                <a:effectLst/>
                <a:latin typeface="Consolas" panose="020B0609020204030204" pitchFamily="49" charset="0"/>
              </a:rPr>
              <a:t>}</a:t>
            </a:r>
            <a:r>
              <a:rPr lang="en-IN" sz="1000" b="0" dirty="0">
                <a:solidFill>
                  <a:srgbClr val="A31515"/>
                </a:solidFill>
                <a:effectLst/>
                <a:latin typeface="Consolas" panose="020B0609020204030204" pitchFamily="49" charset="0"/>
              </a:rPr>
              <a:t>: Local clock adjusted by </a:t>
            </a:r>
            <a:r>
              <a:rPr lang="en-IN" sz="1000" b="0" dirty="0">
                <a:solidFill>
                  <a:srgbClr val="000000"/>
                </a:solidFill>
                <a:effectLst/>
                <a:latin typeface="Consolas" panose="020B0609020204030204" pitchFamily="49" charset="0"/>
              </a:rPr>
              <a:t>{</a:t>
            </a:r>
            <a:r>
              <a:rPr lang="en-IN" sz="1000" b="0" dirty="0" err="1">
                <a:solidFill>
                  <a:srgbClr val="000000"/>
                </a:solidFill>
                <a:effectLst/>
                <a:latin typeface="Consolas" panose="020B0609020204030204" pitchFamily="49" charset="0"/>
              </a:rPr>
              <a:t>corrected_offset</a:t>
            </a:r>
            <a:r>
              <a:rPr lang="en-IN" sz="1000" b="0" dirty="0">
                <a:solidFill>
                  <a:srgbClr val="000000"/>
                </a:solidFill>
                <a:effectLst/>
                <a:latin typeface="Consolas" panose="020B0609020204030204" pitchFamily="49" charset="0"/>
              </a:rPr>
              <a:t>}</a:t>
            </a:r>
            <a:r>
              <a:rPr lang="en-IN" sz="1000" b="0" dirty="0">
                <a:solidFill>
                  <a:srgbClr val="A31515"/>
                </a:solidFill>
                <a:effectLst/>
                <a:latin typeface="Consolas" panose="020B0609020204030204" pitchFamily="49" charset="0"/>
              </a:rPr>
              <a:t> seconds."</a:t>
            </a:r>
            <a:r>
              <a:rPr lang="en-IN" sz="1000" b="0" dirty="0">
                <a:solidFill>
                  <a:srgbClr val="000000"/>
                </a:solidFill>
                <a:effectLst/>
                <a:latin typeface="Consolas" panose="020B0609020204030204" pitchFamily="49" charset="0"/>
              </a:rPr>
              <a:t>)</a:t>
            </a:r>
          </a:p>
          <a:p>
            <a:r>
              <a:rPr lang="en-IN" sz="1000" b="0" dirty="0">
                <a:solidFill>
                  <a:srgbClr val="000000"/>
                </a:solidFill>
                <a:effectLst/>
                <a:latin typeface="Consolas" panose="020B0609020204030204" pitchFamily="49" charset="0"/>
              </a:rPr>
              <a:t>        </a:t>
            </a:r>
            <a:r>
              <a:rPr lang="en-IN" sz="1000" b="0" dirty="0">
                <a:solidFill>
                  <a:srgbClr val="0000FF"/>
                </a:solidFill>
                <a:effectLst/>
                <a:latin typeface="Consolas" panose="020B0609020204030204" pitchFamily="49" charset="0"/>
              </a:rPr>
              <a:t>except</a:t>
            </a:r>
            <a:r>
              <a:rPr lang="en-IN" sz="1000" b="0" dirty="0">
                <a:solidFill>
                  <a:srgbClr val="000000"/>
                </a:solidFill>
                <a:effectLst/>
                <a:latin typeface="Consolas" panose="020B0609020204030204" pitchFamily="49" charset="0"/>
              </a:rPr>
              <a:t> Exception </a:t>
            </a:r>
            <a:r>
              <a:rPr lang="en-IN" sz="1000" b="0" dirty="0">
                <a:solidFill>
                  <a:srgbClr val="0000FF"/>
                </a:solidFill>
                <a:effectLst/>
                <a:latin typeface="Consolas" panose="020B0609020204030204" pitchFamily="49" charset="0"/>
              </a:rPr>
              <a:t>as</a:t>
            </a:r>
            <a:r>
              <a:rPr lang="en-IN" sz="1000" b="0" dirty="0">
                <a:solidFill>
                  <a:srgbClr val="000000"/>
                </a:solidFill>
                <a:effectLst/>
                <a:latin typeface="Consolas" panose="020B0609020204030204" pitchFamily="49" charset="0"/>
              </a:rPr>
              <a:t> error:</a:t>
            </a:r>
          </a:p>
          <a:p>
            <a:r>
              <a:rPr lang="en-IN" sz="1000" b="0" dirty="0">
                <a:solidFill>
                  <a:srgbClr val="000000"/>
                </a:solidFill>
                <a:effectLst/>
                <a:latin typeface="Consolas" panose="020B0609020204030204" pitchFamily="49" charset="0"/>
              </a:rPr>
              <a:t>             print(</a:t>
            </a:r>
            <a:r>
              <a:rPr lang="en-IN" sz="1000" b="0" dirty="0">
                <a:solidFill>
                  <a:srgbClr val="0000FF"/>
                </a:solidFill>
                <a:effectLst/>
                <a:latin typeface="Consolas" panose="020B0609020204030204" pitchFamily="49" charset="0"/>
              </a:rPr>
              <a:t>f</a:t>
            </a:r>
            <a:r>
              <a:rPr lang="en-IN" sz="1000" b="0" dirty="0">
                <a:solidFill>
                  <a:srgbClr val="A31515"/>
                </a:solidFill>
                <a:effectLst/>
                <a:latin typeface="Consolas" panose="020B0609020204030204" pitchFamily="49" charset="0"/>
              </a:rPr>
              <a:t>" Error from clsLab5Process  synchronize function : </a:t>
            </a:r>
            <a:r>
              <a:rPr lang="en-IN" sz="1000" b="0" dirty="0">
                <a:solidFill>
                  <a:srgbClr val="000000"/>
                </a:solidFill>
                <a:effectLst/>
                <a:latin typeface="Consolas" panose="020B0609020204030204" pitchFamily="49" charset="0"/>
              </a:rPr>
              <a:t>{error}</a:t>
            </a:r>
            <a:r>
              <a:rPr lang="en-IN" sz="1000" b="0" dirty="0">
                <a:solidFill>
                  <a:srgbClr val="A31515"/>
                </a:solidFill>
                <a:effectLst/>
                <a:latin typeface="Consolas" panose="020B0609020204030204" pitchFamily="49" charset="0"/>
              </a:rPr>
              <a:t>"</a:t>
            </a:r>
            <a:r>
              <a:rPr lang="en-IN" sz="1000" b="0" dirty="0">
                <a:solidFill>
                  <a:srgbClr val="000000"/>
                </a:solidFill>
                <a:effectLst/>
                <a:latin typeface="Consolas" panose="020B0609020204030204" pitchFamily="49" charset="0"/>
              </a:rPr>
              <a:t>)</a:t>
            </a:r>
          </a:p>
          <a:p>
            <a:r>
              <a:rPr lang="en-IN" sz="1000" b="0" dirty="0">
                <a:solidFill>
                  <a:srgbClr val="000000"/>
                </a:solidFill>
                <a:effectLst/>
                <a:latin typeface="Consolas" panose="020B0609020204030204" pitchFamily="49" charset="0"/>
              </a:rPr>
              <a:t>        print(</a:t>
            </a:r>
            <a:r>
              <a:rPr lang="en-IN" sz="1000" b="0" dirty="0">
                <a:solidFill>
                  <a:srgbClr val="0000FF"/>
                </a:solidFill>
                <a:effectLst/>
                <a:latin typeface="Consolas" panose="020B0609020204030204" pitchFamily="49" charset="0"/>
              </a:rPr>
              <a:t>f</a:t>
            </a:r>
            <a:r>
              <a:rPr lang="en-IN" sz="1000" b="0" dirty="0">
                <a:solidFill>
                  <a:srgbClr val="A31515"/>
                </a:solidFill>
                <a:effectLst/>
                <a:latin typeface="Consolas" panose="020B0609020204030204" pitchFamily="49" charset="0"/>
              </a:rPr>
              <a:t>"clsLab5Process synchronize function finished for Process : </a:t>
            </a:r>
            <a:r>
              <a:rPr lang="en-IN" sz="1000" b="0" dirty="0">
                <a:solidFill>
                  <a:srgbClr val="000000"/>
                </a:solidFill>
                <a:effectLst/>
                <a:latin typeface="Consolas" panose="020B0609020204030204" pitchFamily="49" charset="0"/>
              </a:rPr>
              <a:t>{</a:t>
            </a:r>
            <a:r>
              <a:rPr lang="en-IN" sz="1000" b="0" dirty="0" err="1">
                <a:solidFill>
                  <a:srgbClr val="0000FF"/>
                </a:solidFill>
                <a:effectLst/>
                <a:latin typeface="Consolas" panose="020B0609020204030204" pitchFamily="49" charset="0"/>
              </a:rPr>
              <a:t>self</a:t>
            </a:r>
            <a:r>
              <a:rPr lang="en-IN" sz="1000" b="0" dirty="0" err="1">
                <a:solidFill>
                  <a:srgbClr val="000000"/>
                </a:solidFill>
                <a:effectLst/>
                <a:latin typeface="Consolas" panose="020B0609020204030204" pitchFamily="49" charset="0"/>
              </a:rPr>
              <a:t>.MyProcessName</a:t>
            </a:r>
            <a:r>
              <a:rPr lang="en-IN" sz="1000" b="0" dirty="0">
                <a:solidFill>
                  <a:srgbClr val="000000"/>
                </a:solidFill>
                <a:effectLst/>
                <a:latin typeface="Consolas" panose="020B0609020204030204" pitchFamily="49" charset="0"/>
              </a:rPr>
              <a:t>}</a:t>
            </a:r>
            <a:r>
              <a:rPr lang="en-IN" sz="1000" b="0" dirty="0">
                <a:solidFill>
                  <a:srgbClr val="A31515"/>
                </a:solidFill>
                <a:effectLst/>
                <a:latin typeface="Consolas" panose="020B0609020204030204" pitchFamily="49" charset="0"/>
              </a:rPr>
              <a:t> "</a:t>
            </a:r>
            <a:r>
              <a:rPr lang="en-IN" sz="1000" b="0" dirty="0">
                <a:solidFill>
                  <a:srgbClr val="000000"/>
                </a:solidFill>
                <a:effectLst/>
                <a:latin typeface="Consolas" panose="020B0609020204030204" pitchFamily="49" charset="0"/>
              </a:rPr>
              <a:t>)</a:t>
            </a:r>
          </a:p>
          <a:p>
            <a:r>
              <a:rPr lang="en-IN" b="0" dirty="0">
                <a:solidFill>
                  <a:srgbClr val="000000"/>
                </a:solidFill>
                <a:effectLst/>
                <a:latin typeface="Consolas" panose="020B0609020204030204" pitchFamily="49" charset="0"/>
              </a:rPr>
              <a:t>    </a:t>
            </a:r>
          </a:p>
          <a:p>
            <a:endParaRPr lang="en-US" dirty="0">
              <a:solidFill>
                <a:srgbClr val="000000"/>
              </a:solidFill>
              <a:latin typeface="Aptos" panose="020B0004020202020204" pitchFamily="34" charset="0"/>
            </a:endParaRPr>
          </a:p>
        </p:txBody>
      </p:sp>
    </p:spTree>
    <p:extLst>
      <p:ext uri="{BB962C8B-B14F-4D97-AF65-F5344CB8AC3E}">
        <p14:creationId xmlns:p14="http://schemas.microsoft.com/office/powerpoint/2010/main" val="32216516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F901323-C27A-D3FE-0E61-9DE19D89AF0C}"/>
              </a:ext>
            </a:extLst>
          </p:cNvPr>
          <p:cNvSpPr txBox="1"/>
          <p:nvPr/>
        </p:nvSpPr>
        <p:spPr>
          <a:xfrm>
            <a:off x="218975" y="289679"/>
            <a:ext cx="11889606" cy="4524315"/>
          </a:xfrm>
          <a:prstGeom prst="rect">
            <a:avLst/>
          </a:prstGeom>
          <a:noFill/>
        </p:spPr>
        <p:txBody>
          <a:bodyPr wrap="square">
            <a:spAutoFit/>
          </a:bodyPr>
          <a:lstStyle/>
          <a:p>
            <a:r>
              <a:rPr lang="en-US" sz="1800" b="1" dirty="0">
                <a:solidFill>
                  <a:srgbClr val="000000"/>
                </a:solidFill>
                <a:effectLst/>
                <a:latin typeface="Aptos-Bold"/>
              </a:rPr>
              <a:t>Additional Notes: </a:t>
            </a:r>
            <a:endParaRPr lang="en-US" dirty="0"/>
          </a:p>
          <a:p>
            <a:r>
              <a:rPr lang="en-US" sz="1800" dirty="0">
                <a:solidFill>
                  <a:srgbClr val="000000"/>
                </a:solidFill>
                <a:effectLst/>
                <a:latin typeface="Aptos" panose="020B0004020202020204" pitchFamily="34" charset="0"/>
              </a:rPr>
              <a:t>serialization of objects for RMI communication, and  handling potential clock skews.</a:t>
            </a:r>
          </a:p>
          <a:p>
            <a:endParaRPr lang="en-US" dirty="0">
              <a:solidFill>
                <a:srgbClr val="000000"/>
              </a:solidFill>
              <a:latin typeface="Aptos" panose="020B0004020202020204" pitchFamily="34" charset="0"/>
            </a:endParaRPr>
          </a:p>
          <a:p>
            <a:r>
              <a:rPr lang="en-US" b="1" dirty="0"/>
              <a:t>Serialization</a:t>
            </a:r>
            <a:r>
              <a:rPr lang="en-US" dirty="0"/>
              <a:t>, also known as </a:t>
            </a:r>
            <a:r>
              <a:rPr lang="en-US" b="1" dirty="0"/>
              <a:t>marshaling</a:t>
            </a:r>
            <a:r>
              <a:rPr lang="en-US" dirty="0"/>
              <a:t>, is the process of translating a piece of data into an interim representation that’s suitable for </a:t>
            </a:r>
            <a:r>
              <a:rPr lang="en-US" dirty="0">
                <a:hlinkClick r:id="rId3"/>
              </a:rPr>
              <a:t>transmission</a:t>
            </a:r>
            <a:r>
              <a:rPr lang="en-US" dirty="0"/>
              <a:t> through a network or </a:t>
            </a:r>
            <a:r>
              <a:rPr lang="en-US" dirty="0">
                <a:hlinkClick r:id="rId4"/>
              </a:rPr>
              <a:t>persistent storage</a:t>
            </a:r>
            <a:r>
              <a:rPr lang="en-US" dirty="0"/>
              <a:t> on a medium like an optical disk. Because the serialized form isn’t useful on its own, you’ll eventually want to restore the original data. The inverse operation, which can occur on a remote machine, is called </a:t>
            </a:r>
            <a:r>
              <a:rPr lang="en-US" b="1" dirty="0"/>
              <a:t>deserialization</a:t>
            </a:r>
            <a:r>
              <a:rPr lang="en-US" dirty="0"/>
              <a:t> or </a:t>
            </a:r>
            <a:r>
              <a:rPr lang="en-US" b="1" dirty="0" err="1"/>
              <a:t>unmarshaling</a:t>
            </a:r>
            <a:r>
              <a:rPr lang="en-US" dirty="0"/>
              <a:t>.</a:t>
            </a:r>
          </a:p>
          <a:p>
            <a:endParaRPr lang="en-US" dirty="0"/>
          </a:p>
          <a:p>
            <a:r>
              <a:rPr lang="en-IN" dirty="0"/>
              <a:t>Python ships with the following modules in the standard library, which provide binary data serialization formats for different purposes:</a:t>
            </a:r>
          </a:p>
          <a:p>
            <a:endParaRPr lang="en-IN" dirty="0"/>
          </a:p>
          <a:p>
            <a:r>
              <a:rPr lang="en-IN" dirty="0">
                <a:highlight>
                  <a:srgbClr val="FFFF00"/>
                </a:highlight>
              </a:rPr>
              <a:t>    pickle</a:t>
            </a:r>
            <a:r>
              <a:rPr lang="en-IN" dirty="0"/>
              <a:t>: Python object serialization</a:t>
            </a:r>
          </a:p>
          <a:p>
            <a:r>
              <a:rPr lang="en-IN" dirty="0"/>
              <a:t>    marshal: Internal object serialization</a:t>
            </a:r>
          </a:p>
          <a:p>
            <a:r>
              <a:rPr lang="en-IN" dirty="0"/>
              <a:t>    shelve: Python object persistence</a:t>
            </a:r>
          </a:p>
          <a:p>
            <a:r>
              <a:rPr lang="en-IN" dirty="0"/>
              <a:t>    </a:t>
            </a:r>
            <a:r>
              <a:rPr lang="en-IN" dirty="0" err="1"/>
              <a:t>dbm</a:t>
            </a:r>
            <a:r>
              <a:rPr lang="en-IN" dirty="0"/>
              <a:t>: An interface to Unix databases</a:t>
            </a:r>
            <a:endParaRPr lang="en-US" sz="1800" dirty="0">
              <a:solidFill>
                <a:srgbClr val="000000"/>
              </a:solidFill>
              <a:effectLst/>
              <a:latin typeface="Aptos" panose="020B0004020202020204" pitchFamily="34" charset="0"/>
            </a:endParaRPr>
          </a:p>
          <a:p>
            <a:endParaRPr lang="en-US" dirty="0">
              <a:solidFill>
                <a:srgbClr val="000000"/>
              </a:solidFill>
              <a:latin typeface="Aptos" panose="020B0004020202020204" pitchFamily="34" charset="0"/>
            </a:endParaRPr>
          </a:p>
        </p:txBody>
      </p:sp>
    </p:spTree>
    <p:extLst>
      <p:ext uri="{BB962C8B-B14F-4D97-AF65-F5344CB8AC3E}">
        <p14:creationId xmlns:p14="http://schemas.microsoft.com/office/powerpoint/2010/main" val="21493973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F901323-C27A-D3FE-0E61-9DE19D89AF0C}"/>
              </a:ext>
            </a:extLst>
          </p:cNvPr>
          <p:cNvSpPr txBox="1"/>
          <p:nvPr/>
        </p:nvSpPr>
        <p:spPr>
          <a:xfrm>
            <a:off x="218975" y="289679"/>
            <a:ext cx="11889606" cy="4524315"/>
          </a:xfrm>
          <a:prstGeom prst="rect">
            <a:avLst/>
          </a:prstGeom>
          <a:noFill/>
        </p:spPr>
        <p:txBody>
          <a:bodyPr wrap="square">
            <a:spAutoFit/>
          </a:bodyPr>
          <a:lstStyle/>
          <a:p>
            <a:r>
              <a:rPr lang="en-US" sz="1800" b="1" dirty="0">
                <a:solidFill>
                  <a:srgbClr val="000000"/>
                </a:solidFill>
                <a:effectLst/>
                <a:latin typeface="Aptos-Bold"/>
              </a:rPr>
              <a:t>Additional Notes: </a:t>
            </a:r>
            <a:endParaRPr lang="en-US" dirty="0"/>
          </a:p>
          <a:p>
            <a:r>
              <a:rPr lang="en-US" dirty="0">
                <a:solidFill>
                  <a:srgbClr val="000000"/>
                </a:solidFill>
                <a:latin typeface="Aptos" panose="020B0004020202020204" pitchFamily="34" charset="0"/>
              </a:rPr>
              <a:t>T</a:t>
            </a:r>
            <a:r>
              <a:rPr lang="en-US" sz="1800" dirty="0">
                <a:solidFill>
                  <a:srgbClr val="000000"/>
                </a:solidFill>
                <a:effectLst/>
                <a:latin typeface="Aptos" panose="020B0004020202020204" pitchFamily="34" charset="0"/>
              </a:rPr>
              <a:t>hread synchronization for concurrent access to queues and sequence numbers.</a:t>
            </a:r>
          </a:p>
          <a:p>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Used Multithreading based python library to thread synchronization. </a:t>
            </a:r>
            <a:r>
              <a:rPr lang="en-US" dirty="0" err="1">
                <a:solidFill>
                  <a:srgbClr val="000000"/>
                </a:solidFill>
                <a:latin typeface="Aptos" panose="020B0004020202020204" pitchFamily="34" charset="0"/>
              </a:rPr>
              <a:t>Thread.join</a:t>
            </a:r>
            <a:r>
              <a:rPr lang="en-US" dirty="0">
                <a:solidFill>
                  <a:srgbClr val="000000"/>
                </a:solidFill>
                <a:latin typeface="Aptos" panose="020B0004020202020204" pitchFamily="34" charset="0"/>
              </a:rPr>
              <a:t> method used to synchronization of thread.</a:t>
            </a:r>
          </a:p>
          <a:p>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As we know we are using window OS based threads to communicate between client and servers. Server will create threads when request will come from client and destroy thread when client request finished.</a:t>
            </a:r>
          </a:p>
          <a:p>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The server thread synchronizes with windows OS thread for access local memory and IO operations with main processors.</a:t>
            </a:r>
          </a:p>
          <a:p>
            <a:r>
              <a:rPr lang="en-US" sz="1800" dirty="0">
                <a:solidFill>
                  <a:srgbClr val="000000"/>
                </a:solidFill>
                <a:effectLst/>
                <a:latin typeface="Aptos" panose="020B0004020202020204" pitchFamily="34" charset="0"/>
              </a:rPr>
              <a:t> </a:t>
            </a:r>
          </a:p>
          <a:p>
            <a:r>
              <a:rPr lang="en-US" dirty="0">
                <a:solidFill>
                  <a:srgbClr val="000000"/>
                </a:solidFill>
                <a:latin typeface="Aptos" panose="020B0004020202020204" pitchFamily="34" charset="0"/>
              </a:rPr>
              <a:t>We have used </a:t>
            </a:r>
            <a:r>
              <a:rPr lang="en-US" dirty="0" err="1">
                <a:solidFill>
                  <a:srgbClr val="000000"/>
                </a:solidFill>
                <a:latin typeface="Aptos" panose="020B0004020202020204" pitchFamily="34" charset="0"/>
              </a:rPr>
              <a:t>Threading.lock</a:t>
            </a:r>
            <a:r>
              <a:rPr lang="en-US" dirty="0">
                <a:solidFill>
                  <a:srgbClr val="000000"/>
                </a:solidFill>
                <a:latin typeface="Aptos" panose="020B0004020202020204" pitchFamily="34" charset="0"/>
              </a:rPr>
              <a:t> method when process access Critical section and release lock when exit from the critical section.</a:t>
            </a:r>
            <a:endParaRPr lang="en-US" sz="1800" dirty="0">
              <a:solidFill>
                <a:srgbClr val="000000"/>
              </a:solidFill>
              <a:effectLst/>
              <a:latin typeface="Aptos" panose="020B0004020202020204" pitchFamily="34" charset="0"/>
            </a:endParaRPr>
          </a:p>
          <a:p>
            <a:endParaRPr lang="en-US" dirty="0">
              <a:solidFill>
                <a:srgbClr val="000000"/>
              </a:solidFill>
              <a:latin typeface="Aptos" panose="020B0004020202020204" pitchFamily="34" charset="0"/>
            </a:endParaRPr>
          </a:p>
          <a:p>
            <a:endParaRPr lang="en-US" dirty="0">
              <a:solidFill>
                <a:srgbClr val="000000"/>
              </a:solidFill>
              <a:latin typeface="Aptos" panose="020B0004020202020204" pitchFamily="34" charset="0"/>
            </a:endParaRPr>
          </a:p>
        </p:txBody>
      </p:sp>
    </p:spTree>
    <p:extLst>
      <p:ext uri="{BB962C8B-B14F-4D97-AF65-F5344CB8AC3E}">
        <p14:creationId xmlns:p14="http://schemas.microsoft.com/office/powerpoint/2010/main" val="35732506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F901323-C27A-D3FE-0E61-9DE19D89AF0C}"/>
              </a:ext>
            </a:extLst>
          </p:cNvPr>
          <p:cNvSpPr txBox="1"/>
          <p:nvPr/>
        </p:nvSpPr>
        <p:spPr>
          <a:xfrm>
            <a:off x="218975" y="289679"/>
            <a:ext cx="11889606" cy="5632311"/>
          </a:xfrm>
          <a:prstGeom prst="rect">
            <a:avLst/>
          </a:prstGeom>
          <a:noFill/>
        </p:spPr>
        <p:txBody>
          <a:bodyPr wrap="square">
            <a:spAutoFit/>
          </a:bodyPr>
          <a:lstStyle/>
          <a:p>
            <a:r>
              <a:rPr lang="en-US" sz="1800" b="1" dirty="0">
                <a:solidFill>
                  <a:srgbClr val="000000"/>
                </a:solidFill>
                <a:effectLst/>
                <a:latin typeface="Aptos-Bold"/>
              </a:rPr>
              <a:t>Additional Notes: </a:t>
            </a:r>
            <a:endParaRPr lang="en-US" dirty="0"/>
          </a:p>
          <a:p>
            <a:r>
              <a:rPr lang="en-US" sz="1800" dirty="0">
                <a:solidFill>
                  <a:srgbClr val="000000"/>
                </a:solidFill>
                <a:effectLst/>
                <a:latin typeface="Aptos" panose="020B0004020202020204" pitchFamily="34" charset="0"/>
              </a:rPr>
              <a:t>Consider using existing RMI libraries and frameworks for easier implementation. </a:t>
            </a:r>
            <a:endParaRPr lang="en-US" dirty="0">
              <a:solidFill>
                <a:srgbClr val="000000"/>
              </a:solidFill>
              <a:latin typeface="Aptos" panose="020B0004020202020204" pitchFamily="34" charset="0"/>
            </a:endParaRPr>
          </a:p>
          <a:p>
            <a:r>
              <a:rPr lang="en-US" b="1" dirty="0">
                <a:solidFill>
                  <a:srgbClr val="000000"/>
                </a:solidFill>
                <a:highlight>
                  <a:srgbClr val="FFFF00"/>
                </a:highlight>
                <a:latin typeface="Aptos" panose="020B0004020202020204" pitchFamily="34" charset="0"/>
              </a:rPr>
              <a:t>Response:--</a:t>
            </a:r>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Implemented with Python on window OS. As we have used python library and python tools such as pypro5 library and python compiler, loader, assembler and runner to execute the server in one process and client to execute in multiple process. So we have used Python based RMI library and Python based frameworks to implement </a:t>
            </a:r>
            <a:r>
              <a:rPr lang="en-US" dirty="0" err="1">
                <a:solidFill>
                  <a:srgbClr val="000000"/>
                </a:solidFill>
                <a:latin typeface="Aptos" panose="020B0004020202020204" pitchFamily="34" charset="0"/>
              </a:rPr>
              <a:t>alogrihtm</a:t>
            </a:r>
            <a:r>
              <a:rPr lang="en-US" dirty="0">
                <a:solidFill>
                  <a:srgbClr val="000000"/>
                </a:solidFill>
                <a:latin typeface="Aptos" panose="020B0004020202020204" pitchFamily="34" charset="0"/>
              </a:rPr>
              <a:t>.</a:t>
            </a:r>
          </a:p>
          <a:p>
            <a:pPr marL="285750" indent="-285750">
              <a:buFont typeface="Symbol" panose="05050102010706020507" pitchFamily="18" charset="2"/>
              <a:buChar char="•"/>
            </a:pP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Centralized synchronization is suitable for smaller systems or scenarios where simplicity is prioritized. For </a:t>
            </a:r>
            <a:endParaRPr lang="en-US" dirty="0"/>
          </a:p>
          <a:p>
            <a:r>
              <a:rPr lang="en-US" sz="1800" dirty="0">
                <a:solidFill>
                  <a:srgbClr val="000000"/>
                </a:solidFill>
                <a:effectLst/>
                <a:latin typeface="Aptos" panose="020B0004020202020204" pitchFamily="34" charset="0"/>
              </a:rPr>
              <a:t>larger or more critical systems, consider distributed clock synchronization algorithms like Berkeley </a:t>
            </a:r>
            <a:endParaRPr lang="en-US" dirty="0"/>
          </a:p>
          <a:p>
            <a:r>
              <a:rPr lang="en-US" sz="1800" dirty="0">
                <a:solidFill>
                  <a:srgbClr val="000000"/>
                </a:solidFill>
                <a:effectLst/>
                <a:latin typeface="Aptos" panose="020B0004020202020204" pitchFamily="34" charset="0"/>
              </a:rPr>
              <a:t>Algorithm or Cristian's Algorithm.</a:t>
            </a:r>
            <a:endParaRPr lang="en-IN" dirty="0"/>
          </a:p>
          <a:p>
            <a:r>
              <a:rPr lang="en-US" dirty="0">
                <a:solidFill>
                  <a:srgbClr val="000000"/>
                </a:solidFill>
                <a:highlight>
                  <a:srgbClr val="FFFF00"/>
                </a:highlight>
                <a:latin typeface="Aptos" panose="020B0004020202020204" pitchFamily="34" charset="0"/>
              </a:rPr>
              <a:t>Response:-</a:t>
            </a:r>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Time is unambiguous. Centralized is the one in which a time server is used as a reference. The single time server propagates its time to the nodes and all the nodes adjust the time accordingly. It is dependent on single time server so it that node fails, the whole system </a:t>
            </a:r>
            <a:r>
              <a:rPr lang="en-US" dirty="0" err="1">
                <a:solidFill>
                  <a:srgbClr val="000000"/>
                </a:solidFill>
                <a:latin typeface="Aptos" panose="020B0004020202020204" pitchFamily="34" charset="0"/>
              </a:rPr>
              <a:t>wil</a:t>
            </a:r>
            <a:r>
              <a:rPr lang="en-US" dirty="0">
                <a:solidFill>
                  <a:srgbClr val="000000"/>
                </a:solidFill>
                <a:latin typeface="Aptos" panose="020B0004020202020204" pitchFamily="34" charset="0"/>
              </a:rPr>
              <a:t> lose synchronization. Examples of centralized are</a:t>
            </a:r>
          </a:p>
          <a:p>
            <a:r>
              <a:rPr lang="en-US" dirty="0">
                <a:solidFill>
                  <a:srgbClr val="000000"/>
                </a:solidFill>
                <a:latin typeface="Aptos" panose="020B0004020202020204" pitchFamily="34" charset="0"/>
              </a:rPr>
              <a:t>		- Berkeley Algorithm</a:t>
            </a:r>
          </a:p>
          <a:p>
            <a:r>
              <a:rPr lang="en-US" dirty="0">
                <a:solidFill>
                  <a:srgbClr val="000000"/>
                </a:solidFill>
                <a:latin typeface="Aptos" panose="020B0004020202020204" pitchFamily="34" charset="0"/>
              </a:rPr>
              <a:t>		- Passive Time Server</a:t>
            </a:r>
          </a:p>
          <a:p>
            <a:r>
              <a:rPr lang="en-US" dirty="0">
                <a:solidFill>
                  <a:srgbClr val="000000"/>
                </a:solidFill>
                <a:latin typeface="Aptos" panose="020B0004020202020204" pitchFamily="34" charset="0"/>
              </a:rPr>
              <a:t>		- Active Time Server.	</a:t>
            </a:r>
          </a:p>
          <a:p>
            <a:r>
              <a:rPr lang="en-US" dirty="0">
                <a:solidFill>
                  <a:srgbClr val="000000"/>
                </a:solidFill>
                <a:latin typeface="Aptos" panose="020B0004020202020204" pitchFamily="34" charset="0"/>
              </a:rPr>
              <a:t>	-same Shared memory + Event ordering is clean based all events are timed by the same clock.</a:t>
            </a:r>
          </a:p>
          <a:p>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  </a:t>
            </a:r>
            <a:endParaRPr lang="en-IN" dirty="0"/>
          </a:p>
        </p:txBody>
      </p:sp>
    </p:spTree>
    <p:extLst>
      <p:ext uri="{BB962C8B-B14F-4D97-AF65-F5344CB8AC3E}">
        <p14:creationId xmlns:p14="http://schemas.microsoft.com/office/powerpoint/2010/main" val="8682058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F901323-C27A-D3FE-0E61-9DE19D89AF0C}"/>
              </a:ext>
            </a:extLst>
          </p:cNvPr>
          <p:cNvSpPr txBox="1"/>
          <p:nvPr/>
        </p:nvSpPr>
        <p:spPr>
          <a:xfrm>
            <a:off x="218975" y="289679"/>
            <a:ext cx="11889606" cy="5078313"/>
          </a:xfrm>
          <a:prstGeom prst="rect">
            <a:avLst/>
          </a:prstGeom>
          <a:noFill/>
        </p:spPr>
        <p:txBody>
          <a:bodyPr wrap="square">
            <a:spAutoFit/>
          </a:bodyPr>
          <a:lstStyle/>
          <a:p>
            <a:r>
              <a:rPr lang="en-US" sz="1800" b="1" dirty="0">
                <a:solidFill>
                  <a:srgbClr val="000000"/>
                </a:solidFill>
                <a:effectLst/>
                <a:latin typeface="Aptos-Bold"/>
              </a:rPr>
              <a:t>Additional Notes: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Centralized synchronization is suitable for smaller systems or scenarios where simplicity is prioritized. For </a:t>
            </a:r>
            <a:endParaRPr lang="en-US" dirty="0"/>
          </a:p>
          <a:p>
            <a:r>
              <a:rPr lang="en-US" sz="1800" dirty="0">
                <a:solidFill>
                  <a:srgbClr val="000000"/>
                </a:solidFill>
                <a:effectLst/>
                <a:latin typeface="Aptos" panose="020B0004020202020204" pitchFamily="34" charset="0"/>
              </a:rPr>
              <a:t>larger </a:t>
            </a:r>
            <a:r>
              <a:rPr lang="en-US" sz="1800" dirty="0">
                <a:solidFill>
                  <a:srgbClr val="000000"/>
                </a:solidFill>
                <a:effectLst/>
                <a:highlight>
                  <a:srgbClr val="FFFF00"/>
                </a:highlight>
                <a:latin typeface="Aptos" panose="020B0004020202020204" pitchFamily="34" charset="0"/>
              </a:rPr>
              <a:t>or more critical systems, consider distributed clock synchronization algorithms like Berkeley </a:t>
            </a:r>
            <a:endParaRPr lang="en-US" dirty="0">
              <a:highlight>
                <a:srgbClr val="FFFF00"/>
              </a:highlight>
            </a:endParaRPr>
          </a:p>
          <a:p>
            <a:r>
              <a:rPr lang="en-US" sz="1800" dirty="0">
                <a:solidFill>
                  <a:srgbClr val="000000"/>
                </a:solidFill>
                <a:effectLst/>
                <a:highlight>
                  <a:srgbClr val="FFFF00"/>
                </a:highlight>
                <a:latin typeface="Aptos" panose="020B0004020202020204" pitchFamily="34" charset="0"/>
              </a:rPr>
              <a:t>Algorithm or Cristian's </a:t>
            </a:r>
            <a:r>
              <a:rPr lang="en-US" sz="1800">
                <a:solidFill>
                  <a:srgbClr val="000000"/>
                </a:solidFill>
                <a:effectLst/>
                <a:highlight>
                  <a:srgbClr val="FFFF00"/>
                </a:highlight>
                <a:latin typeface="Aptos" panose="020B0004020202020204" pitchFamily="34" charset="0"/>
              </a:rPr>
              <a:t>Algorithm.</a:t>
            </a:r>
          </a:p>
          <a:p>
            <a:endParaRPr lang="en-IN" dirty="0">
              <a:highlight>
                <a:srgbClr val="FFFF00"/>
              </a:highlight>
            </a:endParaRPr>
          </a:p>
          <a:p>
            <a:r>
              <a:rPr lang="en-US" dirty="0">
                <a:solidFill>
                  <a:srgbClr val="000000"/>
                </a:solidFill>
                <a:highlight>
                  <a:srgbClr val="FFFF00"/>
                </a:highlight>
                <a:latin typeface="Aptos" panose="020B0004020202020204" pitchFamily="34" charset="0"/>
              </a:rPr>
              <a:t>Response:-</a:t>
            </a:r>
            <a:endParaRPr lang="en-US" dirty="0">
              <a:solidFill>
                <a:srgbClr val="000000"/>
              </a:solidFill>
              <a:latin typeface="Aptos" panose="020B0004020202020204" pitchFamily="34" charset="0"/>
            </a:endParaRPr>
          </a:p>
          <a:p>
            <a:r>
              <a:rPr lang="en-US" dirty="0"/>
              <a:t>Time is ambiguous: Distributed is the one n which there is no centralized time server present, Instead the nodes adjust their time by using their local time and then, taking the average of the differences of time with other nodes. Distributed algorithm overcome the issue of centralized algorithm like he scalability and single point failure.</a:t>
            </a:r>
          </a:p>
          <a:p>
            <a:r>
              <a:rPr lang="en-US" dirty="0"/>
              <a:t>   Examples of distributed algorithms are</a:t>
            </a:r>
          </a:p>
          <a:p>
            <a:r>
              <a:rPr lang="en-US" dirty="0"/>
              <a:t>    	</a:t>
            </a:r>
            <a:r>
              <a:rPr lang="en-US" dirty="0">
                <a:highlight>
                  <a:srgbClr val="FFFF00"/>
                </a:highlight>
              </a:rPr>
              <a:t>- Global Averaging algorithm</a:t>
            </a:r>
          </a:p>
          <a:p>
            <a:r>
              <a:rPr lang="en-US" dirty="0">
                <a:highlight>
                  <a:srgbClr val="FFFF00"/>
                </a:highlight>
              </a:rPr>
              <a:t>	- Localized Averaging Algorithm</a:t>
            </a:r>
          </a:p>
          <a:p>
            <a:r>
              <a:rPr lang="en-US" dirty="0">
                <a:highlight>
                  <a:srgbClr val="FFFF00"/>
                </a:highlight>
              </a:rPr>
              <a:t>	- NTP (Network time protocol,</a:t>
            </a:r>
          </a:p>
          <a:p>
            <a:r>
              <a:rPr lang="en-US" dirty="0"/>
              <a:t>	</a:t>
            </a:r>
          </a:p>
          <a:p>
            <a:r>
              <a:rPr lang="en-US" dirty="0"/>
              <a:t>	--Individual nodes Shared memory + Event ordering is clean based all events are timed by the individual nodes clock. (It means no shared memory and no same clock)</a:t>
            </a:r>
          </a:p>
          <a:p>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  </a:t>
            </a:r>
            <a:endParaRPr lang="en-IN" dirty="0"/>
          </a:p>
        </p:txBody>
      </p:sp>
    </p:spTree>
    <p:extLst>
      <p:ext uri="{BB962C8B-B14F-4D97-AF65-F5344CB8AC3E}">
        <p14:creationId xmlns:p14="http://schemas.microsoft.com/office/powerpoint/2010/main" val="3295676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E4B74E-D9AE-6372-9ABF-095A92B6A5DD}"/>
              </a:ext>
            </a:extLst>
          </p:cNvPr>
          <p:cNvSpPr txBox="1"/>
          <p:nvPr/>
        </p:nvSpPr>
        <p:spPr>
          <a:xfrm>
            <a:off x="0" y="102978"/>
            <a:ext cx="12108581" cy="646331"/>
          </a:xfrm>
          <a:prstGeom prst="rect">
            <a:avLst/>
          </a:prstGeom>
          <a:noFill/>
        </p:spPr>
        <p:txBody>
          <a:bodyPr wrap="square">
            <a:spAutoFit/>
          </a:bodyPr>
          <a:lstStyle/>
          <a:p>
            <a:r>
              <a:rPr lang="en-IN" sz="1800" b="1" dirty="0">
                <a:solidFill>
                  <a:srgbClr val="000000"/>
                </a:solidFill>
                <a:effectLst/>
                <a:latin typeface="Aptos-Bold"/>
              </a:rPr>
              <a:t>Centralized Clock Synchronization</a:t>
            </a:r>
          </a:p>
          <a:p>
            <a:endParaRPr lang="en-IN" b="1" dirty="0">
              <a:solidFill>
                <a:srgbClr val="000000"/>
              </a:solidFill>
              <a:latin typeface="Aptos-Bold"/>
            </a:endParaRPr>
          </a:p>
        </p:txBody>
      </p:sp>
      <p:sp>
        <p:nvSpPr>
          <p:cNvPr id="2" name="TextBox 1">
            <a:extLst>
              <a:ext uri="{FF2B5EF4-FFF2-40B4-BE49-F238E27FC236}">
                <a16:creationId xmlns:a16="http://schemas.microsoft.com/office/drawing/2014/main" id="{C0AB9520-6509-B9CA-09B9-EED77D8E2F2D}"/>
              </a:ext>
            </a:extLst>
          </p:cNvPr>
          <p:cNvSpPr txBox="1"/>
          <p:nvPr/>
        </p:nvSpPr>
        <p:spPr>
          <a:xfrm>
            <a:off x="177417" y="537354"/>
            <a:ext cx="11388507" cy="6463308"/>
          </a:xfrm>
          <a:prstGeom prst="rect">
            <a:avLst/>
          </a:prstGeom>
          <a:noFill/>
        </p:spPr>
        <p:txBody>
          <a:bodyPr wrap="square" rtlCol="0">
            <a:spAutoFit/>
          </a:bodyPr>
          <a:lstStyle/>
          <a:p>
            <a:r>
              <a:rPr lang="en-US" b="0" i="0" dirty="0">
                <a:solidFill>
                  <a:srgbClr val="09090B"/>
                </a:solidFill>
                <a:effectLst/>
                <a:latin typeface="DM Sans Merlin"/>
              </a:rPr>
              <a:t>Centralized clock synchronization is a method used to ensure that multiple clocks or computers running concurrently have the same time. In this approach, </a:t>
            </a:r>
            <a:r>
              <a:rPr lang="en-US" b="0" i="0" dirty="0">
                <a:solidFill>
                  <a:srgbClr val="09090B"/>
                </a:solidFill>
                <a:effectLst/>
                <a:highlight>
                  <a:srgbClr val="FFFF00"/>
                </a:highlight>
                <a:latin typeface="DM Sans Merlin"/>
              </a:rPr>
              <a:t>a single central clock serves as the master reference, while other clocks or devices synchronize their times with it</a:t>
            </a:r>
            <a:r>
              <a:rPr lang="en-US" b="0" i="0" dirty="0">
                <a:solidFill>
                  <a:srgbClr val="09090B"/>
                </a:solidFill>
                <a:effectLst/>
                <a:latin typeface="DM Sans Merlin"/>
              </a:rPr>
              <a:t>. This method is commonly used in distributed systems, networks, and embedded systems where precise timekeeping is crucial. </a:t>
            </a:r>
            <a:r>
              <a:rPr lang="en-US" b="0" i="0" dirty="0">
                <a:solidFill>
                  <a:srgbClr val="FF0000"/>
                </a:solidFill>
                <a:effectLst/>
                <a:latin typeface="DM Sans Merlin"/>
              </a:rPr>
              <a:t>The central clock is typically responsible for generating the time signal, and the other clocks adjust their times accordingly to maintain synchronization.</a:t>
            </a:r>
          </a:p>
          <a:p>
            <a:r>
              <a:rPr lang="en-US" b="0" i="0" dirty="0">
                <a:solidFill>
                  <a:srgbClr val="09090B"/>
                </a:solidFill>
                <a:effectLst/>
                <a:highlight>
                  <a:srgbClr val="FFFF00"/>
                </a:highlight>
                <a:latin typeface="DM Sans Merlin"/>
              </a:rPr>
              <a:t>It is mechanism to sync the time of all computers in Distributed system network.</a:t>
            </a:r>
            <a:endParaRPr lang="en-US" dirty="0">
              <a:solidFill>
                <a:srgbClr val="09090B"/>
              </a:solidFill>
              <a:highlight>
                <a:srgbClr val="FFFF00"/>
              </a:highlight>
              <a:latin typeface="DM Sans Merlin"/>
            </a:endParaRPr>
          </a:p>
          <a:p>
            <a:r>
              <a:rPr lang="en-US" dirty="0">
                <a:solidFill>
                  <a:srgbClr val="09090B"/>
                </a:solidFill>
                <a:latin typeface="DM Sans Merlin"/>
              </a:rPr>
              <a:t>1. Physical Clock Synchronization</a:t>
            </a:r>
          </a:p>
          <a:p>
            <a:r>
              <a:rPr lang="en-US" dirty="0">
                <a:solidFill>
                  <a:srgbClr val="09090B"/>
                </a:solidFill>
                <a:latin typeface="DM Sans Merlin"/>
              </a:rPr>
              <a:t>    - UTC (Universal Time Coordinate)</a:t>
            </a:r>
          </a:p>
          <a:p>
            <a:r>
              <a:rPr lang="en-US" dirty="0">
                <a:solidFill>
                  <a:srgbClr val="09090B"/>
                </a:solidFill>
                <a:latin typeface="DM Sans Merlin"/>
              </a:rPr>
              <a:t>	- Christion's Algorithm</a:t>
            </a:r>
          </a:p>
          <a:p>
            <a:r>
              <a:rPr lang="en-US" dirty="0">
                <a:solidFill>
                  <a:srgbClr val="09090B"/>
                </a:solidFill>
                <a:latin typeface="DM Sans Merlin"/>
              </a:rPr>
              <a:t>	- Berkely Algorithm</a:t>
            </a:r>
          </a:p>
          <a:p>
            <a:r>
              <a:rPr lang="en-US" dirty="0">
                <a:solidFill>
                  <a:srgbClr val="09090B"/>
                </a:solidFill>
                <a:latin typeface="DM Sans Merlin"/>
              </a:rPr>
              <a:t>2. Logical Clock Synchronization</a:t>
            </a:r>
          </a:p>
          <a:p>
            <a:r>
              <a:rPr lang="en-US" dirty="0">
                <a:solidFill>
                  <a:srgbClr val="09090B"/>
                </a:solidFill>
                <a:latin typeface="DM Sans Merlin"/>
              </a:rPr>
              <a:t>	- Lamport Clock Synchronization</a:t>
            </a:r>
          </a:p>
          <a:p>
            <a:r>
              <a:rPr lang="en-US" dirty="0">
                <a:solidFill>
                  <a:srgbClr val="09090B"/>
                </a:solidFill>
                <a:latin typeface="DM Sans Merlin"/>
              </a:rPr>
              <a:t>3. </a:t>
            </a:r>
            <a:r>
              <a:rPr lang="en-US" dirty="0" err="1">
                <a:solidFill>
                  <a:srgbClr val="09090B"/>
                </a:solidFill>
                <a:latin typeface="DM Sans Merlin"/>
              </a:rPr>
              <a:t>Mutul</a:t>
            </a:r>
            <a:r>
              <a:rPr lang="en-US" dirty="0">
                <a:solidFill>
                  <a:srgbClr val="09090B"/>
                </a:solidFill>
                <a:latin typeface="DM Sans Merlin"/>
              </a:rPr>
              <a:t> Exclusion Clock Synchronization</a:t>
            </a:r>
          </a:p>
          <a:p>
            <a:r>
              <a:rPr lang="en-US" dirty="0">
                <a:solidFill>
                  <a:srgbClr val="09090B"/>
                </a:solidFill>
                <a:latin typeface="DM Sans Merlin"/>
              </a:rPr>
              <a:t>	- Lamport's algorithm</a:t>
            </a:r>
          </a:p>
          <a:p>
            <a:r>
              <a:rPr lang="en-US" dirty="0">
                <a:solidFill>
                  <a:srgbClr val="09090B"/>
                </a:solidFill>
                <a:latin typeface="DM Sans Merlin"/>
              </a:rPr>
              <a:t>	- Centroid algorithm</a:t>
            </a:r>
          </a:p>
          <a:p>
            <a:r>
              <a:rPr lang="en-US" dirty="0">
                <a:solidFill>
                  <a:srgbClr val="09090B"/>
                </a:solidFill>
                <a:latin typeface="DM Sans Merlin"/>
              </a:rPr>
              <a:t>	- distributed algorithm</a:t>
            </a:r>
          </a:p>
          <a:p>
            <a:r>
              <a:rPr lang="en-US" dirty="0">
                <a:solidFill>
                  <a:srgbClr val="09090B"/>
                </a:solidFill>
                <a:latin typeface="DM Sans Merlin"/>
              </a:rPr>
              <a:t>	- Token based algorithm.</a:t>
            </a:r>
          </a:p>
          <a:p>
            <a:r>
              <a:rPr lang="en-US" dirty="0">
                <a:solidFill>
                  <a:srgbClr val="09090B"/>
                </a:solidFill>
                <a:latin typeface="DM Sans Merlin"/>
              </a:rPr>
              <a:t>Distributed algorithm have same properties</a:t>
            </a:r>
          </a:p>
          <a:p>
            <a:r>
              <a:rPr lang="en-US" dirty="0">
                <a:solidFill>
                  <a:srgbClr val="09090B"/>
                </a:solidFill>
                <a:latin typeface="DM Sans Merlin"/>
              </a:rPr>
              <a:t>	- The relevant information is scattered </a:t>
            </a:r>
            <a:r>
              <a:rPr lang="en-US" dirty="0" err="1">
                <a:solidFill>
                  <a:srgbClr val="09090B"/>
                </a:solidFill>
                <a:latin typeface="DM Sans Merlin"/>
              </a:rPr>
              <a:t>anong</a:t>
            </a:r>
            <a:r>
              <a:rPr lang="en-US" dirty="0">
                <a:solidFill>
                  <a:srgbClr val="09090B"/>
                </a:solidFill>
                <a:latin typeface="DM Sans Merlin"/>
              </a:rPr>
              <a:t> multiple machine</a:t>
            </a:r>
          </a:p>
          <a:p>
            <a:r>
              <a:rPr lang="en-US" dirty="0">
                <a:solidFill>
                  <a:srgbClr val="09090B"/>
                </a:solidFill>
                <a:latin typeface="DM Sans Merlin"/>
              </a:rPr>
              <a:t>	- The process make decision.</a:t>
            </a:r>
          </a:p>
          <a:p>
            <a:r>
              <a:rPr lang="en-US" dirty="0">
                <a:solidFill>
                  <a:srgbClr val="09090B"/>
                </a:solidFill>
                <a:latin typeface="DM Sans Merlin"/>
              </a:rPr>
              <a:t>	- A single point of joining in the systems should be avoided.</a:t>
            </a:r>
          </a:p>
          <a:p>
            <a:r>
              <a:rPr lang="en-US" dirty="0">
                <a:solidFill>
                  <a:srgbClr val="09090B"/>
                </a:solidFill>
                <a:latin typeface="DM Sans Merlin"/>
              </a:rPr>
              <a:t>	- No common clock of other precise global time source exists.</a:t>
            </a:r>
          </a:p>
          <a:p>
            <a:endParaRPr lang="en-IN" dirty="0"/>
          </a:p>
        </p:txBody>
      </p:sp>
    </p:spTree>
    <p:extLst>
      <p:ext uri="{BB962C8B-B14F-4D97-AF65-F5344CB8AC3E}">
        <p14:creationId xmlns:p14="http://schemas.microsoft.com/office/powerpoint/2010/main" val="4824270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05AA0F-50CE-5A06-F337-B7CF507CB46D}"/>
              </a:ext>
            </a:extLst>
          </p:cNvPr>
          <p:cNvSpPr txBox="1"/>
          <p:nvPr/>
        </p:nvSpPr>
        <p:spPr>
          <a:xfrm>
            <a:off x="122722" y="117693"/>
            <a:ext cx="11456470" cy="2031325"/>
          </a:xfrm>
          <a:prstGeom prst="rect">
            <a:avLst/>
          </a:prstGeom>
          <a:noFill/>
        </p:spPr>
        <p:txBody>
          <a:bodyPr wrap="square">
            <a:spAutoFit/>
          </a:bodyPr>
          <a:lstStyle/>
          <a:p>
            <a:r>
              <a:rPr lang="en-US" b="0" i="0" dirty="0">
                <a:solidFill>
                  <a:srgbClr val="111111"/>
                </a:solidFill>
                <a:effectLst/>
                <a:latin typeface="-apple-system"/>
              </a:rPr>
              <a:t>To implement BSS using RMI with Python’s Pyro library, you can follow these steps. </a:t>
            </a:r>
          </a:p>
          <a:p>
            <a:endParaRPr lang="en-US" dirty="0">
              <a:solidFill>
                <a:srgbClr val="111111"/>
              </a:solidFill>
              <a:latin typeface="-apple-system"/>
            </a:endParaRPr>
          </a:p>
          <a:p>
            <a:r>
              <a:rPr lang="en-US" b="1" dirty="0">
                <a:solidFill>
                  <a:srgbClr val="111111"/>
                </a:solidFill>
                <a:latin typeface="-apple-system"/>
              </a:rPr>
              <a:t>1. Install Pyro (</a:t>
            </a:r>
            <a:r>
              <a:rPr lang="en-US" dirty="0">
                <a:solidFill>
                  <a:srgbClr val="111111"/>
                </a:solidFill>
                <a:latin typeface="-apple-system"/>
              </a:rPr>
              <a:t>pip install Pyro5) and (pip install </a:t>
            </a:r>
            <a:r>
              <a:rPr lang="en-US" dirty="0" err="1">
                <a:solidFill>
                  <a:srgbClr val="111111"/>
                </a:solidFill>
                <a:latin typeface="-apple-system"/>
              </a:rPr>
              <a:t>filterpy</a:t>
            </a:r>
            <a:r>
              <a:rPr lang="en-US" dirty="0">
                <a:solidFill>
                  <a:srgbClr val="111111"/>
                </a:solidFill>
                <a:latin typeface="-apple-system"/>
              </a:rPr>
              <a:t>) with admin permissions</a:t>
            </a:r>
          </a:p>
          <a:p>
            <a:r>
              <a:rPr lang="en-US" b="1" i="0" dirty="0">
                <a:solidFill>
                  <a:srgbClr val="111111"/>
                </a:solidFill>
                <a:effectLst/>
                <a:latin typeface="-apple-system"/>
              </a:rPr>
              <a:t>2. Remote Process (Server) (</a:t>
            </a:r>
            <a:r>
              <a:rPr lang="en-US" dirty="0"/>
              <a:t>file named Lab5process.py and Lab5TimeServer.py)</a:t>
            </a:r>
            <a:endParaRPr lang="en-US" dirty="0">
              <a:solidFill>
                <a:srgbClr val="111111"/>
              </a:solidFill>
              <a:latin typeface="-apple-system"/>
            </a:endParaRPr>
          </a:p>
          <a:p>
            <a:r>
              <a:rPr lang="en-US" dirty="0">
                <a:solidFill>
                  <a:srgbClr val="111111"/>
                </a:solidFill>
                <a:latin typeface="-apple-system"/>
              </a:rPr>
              <a:t>3. </a:t>
            </a:r>
            <a:r>
              <a:rPr lang="en-US" b="1" dirty="0">
                <a:solidFill>
                  <a:srgbClr val="111111"/>
                </a:solidFill>
                <a:latin typeface="-apple-system"/>
              </a:rPr>
              <a:t>Client Process (</a:t>
            </a:r>
            <a:r>
              <a:rPr lang="en-US" dirty="0">
                <a:solidFill>
                  <a:srgbClr val="111111"/>
                </a:solidFill>
                <a:latin typeface="-apple-system"/>
              </a:rPr>
              <a:t>file named </a:t>
            </a:r>
            <a:r>
              <a:rPr lang="en-US" dirty="0">
                <a:solidFill>
                  <a:srgbClr val="000000"/>
                </a:solidFill>
                <a:latin typeface="Aptos" panose="020B0004020202020204" pitchFamily="34" charset="0"/>
              </a:rPr>
              <a:t>Lab5TimeServer_Client.py</a:t>
            </a:r>
            <a:r>
              <a:rPr lang="en-US" dirty="0">
                <a:solidFill>
                  <a:srgbClr val="111111"/>
                </a:solidFill>
                <a:latin typeface="-apple-system"/>
              </a:rPr>
              <a:t>)</a:t>
            </a:r>
            <a:endParaRPr lang="en-IN" dirty="0"/>
          </a:p>
          <a:p>
            <a:r>
              <a:rPr lang="en-US" dirty="0"/>
              <a:t>5. </a:t>
            </a:r>
            <a:r>
              <a:rPr lang="en-US" b="1" dirty="0"/>
              <a:t>Run the Server </a:t>
            </a:r>
            <a:r>
              <a:rPr lang="en-US" dirty="0"/>
              <a:t>(python </a:t>
            </a:r>
            <a:r>
              <a:rPr lang="en-US" sz="1800" dirty="0">
                <a:solidFill>
                  <a:srgbClr val="000000"/>
                </a:solidFill>
                <a:effectLst/>
                <a:highlight>
                  <a:srgbClr val="FFFF00"/>
                </a:highlight>
                <a:latin typeface="Aptos" panose="020B0004020202020204" pitchFamily="34" charset="0"/>
              </a:rPr>
              <a:t> </a:t>
            </a:r>
            <a:r>
              <a:rPr lang="en-US" dirty="0">
                <a:solidFill>
                  <a:srgbClr val="000000"/>
                </a:solidFill>
                <a:latin typeface="Aptos" panose="020B0004020202020204" pitchFamily="34" charset="0"/>
              </a:rPr>
              <a:t>Lab5TimeServer_srv.py</a:t>
            </a:r>
            <a:r>
              <a:rPr lang="en-US" dirty="0"/>
              <a:t>)</a:t>
            </a:r>
          </a:p>
          <a:p>
            <a:r>
              <a:rPr lang="en-US" dirty="0"/>
              <a:t>6. </a:t>
            </a:r>
            <a:r>
              <a:rPr lang="en-US" b="1" dirty="0"/>
              <a:t>Run the Client </a:t>
            </a:r>
            <a:r>
              <a:rPr lang="en-US" dirty="0"/>
              <a:t>(python </a:t>
            </a:r>
            <a:r>
              <a:rPr lang="en-US" dirty="0">
                <a:solidFill>
                  <a:srgbClr val="000000"/>
                </a:solidFill>
                <a:latin typeface="Aptos" panose="020B0004020202020204" pitchFamily="34" charset="0"/>
              </a:rPr>
              <a:t>Lab5TimeServer_Client.py</a:t>
            </a:r>
            <a:r>
              <a:rPr lang="en-US" dirty="0"/>
              <a:t>)</a:t>
            </a:r>
          </a:p>
        </p:txBody>
      </p:sp>
      <p:sp>
        <p:nvSpPr>
          <p:cNvPr id="2" name="TextBox 1">
            <a:extLst>
              <a:ext uri="{FF2B5EF4-FFF2-40B4-BE49-F238E27FC236}">
                <a16:creationId xmlns:a16="http://schemas.microsoft.com/office/drawing/2014/main" id="{A906015F-AE16-BC63-E39B-B1577BA1DB45}"/>
              </a:ext>
            </a:extLst>
          </p:cNvPr>
          <p:cNvSpPr txBox="1"/>
          <p:nvPr/>
        </p:nvSpPr>
        <p:spPr>
          <a:xfrm>
            <a:off x="1256097" y="2632508"/>
            <a:ext cx="914400" cy="539015"/>
          </a:xfrm>
          <a:prstGeom prst="rect">
            <a:avLst/>
          </a:prstGeom>
          <a:solidFill>
            <a:srgbClr val="92D050"/>
          </a:solidFill>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stStyle>
          <a:p>
            <a:r>
              <a:rPr lang="en-IN" dirty="0"/>
              <a:t>Server</a:t>
            </a:r>
          </a:p>
        </p:txBody>
      </p:sp>
      <p:sp>
        <p:nvSpPr>
          <p:cNvPr id="4" name="TextBox 3">
            <a:extLst>
              <a:ext uri="{FF2B5EF4-FFF2-40B4-BE49-F238E27FC236}">
                <a16:creationId xmlns:a16="http://schemas.microsoft.com/office/drawing/2014/main" id="{5720C8A8-AC6D-69F1-AFD7-8C7F13F5998C}"/>
              </a:ext>
            </a:extLst>
          </p:cNvPr>
          <p:cNvSpPr txBox="1"/>
          <p:nvPr/>
        </p:nvSpPr>
        <p:spPr>
          <a:xfrm>
            <a:off x="3605662" y="2629480"/>
            <a:ext cx="914400" cy="369332"/>
          </a:xfrm>
          <a:prstGeom prst="rect">
            <a:avLst/>
          </a:prstGeom>
          <a:solidFill>
            <a:srgbClr val="92D050"/>
          </a:solidFill>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stStyle>
          <a:p>
            <a:r>
              <a:rPr lang="en-IN" dirty="0"/>
              <a:t>client</a:t>
            </a:r>
          </a:p>
        </p:txBody>
      </p:sp>
      <p:cxnSp>
        <p:nvCxnSpPr>
          <p:cNvPr id="12" name="Straight Arrow Connector 11">
            <a:extLst>
              <a:ext uri="{FF2B5EF4-FFF2-40B4-BE49-F238E27FC236}">
                <a16:creationId xmlns:a16="http://schemas.microsoft.com/office/drawing/2014/main" id="{297F1DE4-BDE7-97CF-36D4-9ED12C77A8C3}"/>
              </a:ext>
            </a:extLst>
          </p:cNvPr>
          <p:cNvCxnSpPr>
            <a:stCxn id="2" idx="2"/>
          </p:cNvCxnSpPr>
          <p:nvPr/>
        </p:nvCxnSpPr>
        <p:spPr>
          <a:xfrm>
            <a:off x="1713297" y="3001840"/>
            <a:ext cx="0" cy="11658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29442C6-DDD1-C771-F4FE-C0D19B27DDD2}"/>
              </a:ext>
            </a:extLst>
          </p:cNvPr>
          <p:cNvSpPr txBox="1"/>
          <p:nvPr/>
        </p:nvSpPr>
        <p:spPr>
          <a:xfrm>
            <a:off x="122722" y="4183961"/>
            <a:ext cx="2818797" cy="1015663"/>
          </a:xfrm>
          <a:prstGeom prst="rect">
            <a:avLst/>
          </a:prstGeom>
          <a:noFill/>
        </p:spPr>
        <p:txBody>
          <a:bodyPr wrap="square" rtlCol="0">
            <a:spAutoFit/>
          </a:bodyPr>
          <a:lstStyle/>
          <a:p>
            <a:r>
              <a:rPr lang="en-IN" sz="1200" dirty="0"/>
              <a:t>1.</a:t>
            </a:r>
          </a:p>
          <a:p>
            <a:r>
              <a:rPr lang="en-IN" sz="1200" dirty="0"/>
              <a:t>Run </a:t>
            </a:r>
            <a:r>
              <a:rPr lang="en-US" sz="1200" dirty="0">
                <a:solidFill>
                  <a:srgbClr val="000000"/>
                </a:solidFill>
                <a:latin typeface="Aptos" panose="020B0004020202020204" pitchFamily="34" charset="0"/>
              </a:rPr>
              <a:t>Lab5TimeServer_srv.py</a:t>
            </a:r>
            <a:r>
              <a:rPr lang="en-IN" sz="1200" dirty="0"/>
              <a:t> </a:t>
            </a:r>
          </a:p>
          <a:p>
            <a:endParaRPr lang="en-IN" sz="1200" dirty="0"/>
          </a:p>
          <a:p>
            <a:r>
              <a:rPr lang="en-IN" sz="1200" dirty="0"/>
              <a:t>Make sure server generates URI into the UrlfileforTimeServer.txt</a:t>
            </a:r>
          </a:p>
        </p:txBody>
      </p:sp>
      <p:cxnSp>
        <p:nvCxnSpPr>
          <p:cNvPr id="14" name="Straight Arrow Connector 13">
            <a:extLst>
              <a:ext uri="{FF2B5EF4-FFF2-40B4-BE49-F238E27FC236}">
                <a16:creationId xmlns:a16="http://schemas.microsoft.com/office/drawing/2014/main" id="{88855939-24EA-A83E-5A23-4FBF9B5FD4E6}"/>
              </a:ext>
            </a:extLst>
          </p:cNvPr>
          <p:cNvCxnSpPr>
            <a:cxnSpLocks/>
          </p:cNvCxnSpPr>
          <p:nvPr/>
        </p:nvCxnSpPr>
        <p:spPr>
          <a:xfrm flipH="1">
            <a:off x="4062862" y="3067613"/>
            <a:ext cx="26276" cy="16413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50633CC-C4EC-4014-A10C-FB9790EEAD7C}"/>
              </a:ext>
            </a:extLst>
          </p:cNvPr>
          <p:cNvSpPr txBox="1"/>
          <p:nvPr/>
        </p:nvSpPr>
        <p:spPr>
          <a:xfrm>
            <a:off x="2690670" y="4691792"/>
            <a:ext cx="3524249" cy="1015663"/>
          </a:xfrm>
          <a:prstGeom prst="rect">
            <a:avLst/>
          </a:prstGeom>
          <a:noFill/>
        </p:spPr>
        <p:txBody>
          <a:bodyPr wrap="square" rtlCol="0">
            <a:spAutoFit/>
          </a:bodyPr>
          <a:lstStyle/>
          <a:p>
            <a:r>
              <a:rPr lang="en-IN" sz="1200" dirty="0"/>
              <a:t>2.</a:t>
            </a:r>
          </a:p>
          <a:p>
            <a:r>
              <a:rPr lang="en-IN" sz="1200" dirty="0"/>
              <a:t>Run </a:t>
            </a:r>
            <a:r>
              <a:rPr lang="en-US" sz="1200" dirty="0">
                <a:solidFill>
                  <a:srgbClr val="000000"/>
                </a:solidFill>
                <a:latin typeface="Aptos" panose="020B0004020202020204" pitchFamily="34" charset="0"/>
              </a:rPr>
              <a:t>Lab5TimeServer_Client.py</a:t>
            </a:r>
            <a:r>
              <a:rPr lang="en-IN" sz="1200" dirty="0"/>
              <a:t> </a:t>
            </a:r>
          </a:p>
          <a:p>
            <a:r>
              <a:rPr lang="en-IN" sz="1200" dirty="0"/>
              <a:t>Make sure server generates URI into the UrlfileforTimeServer.txt</a:t>
            </a:r>
          </a:p>
          <a:p>
            <a:r>
              <a:rPr lang="en-IN" sz="1200" dirty="0"/>
              <a:t>Observe the output.</a:t>
            </a:r>
          </a:p>
        </p:txBody>
      </p:sp>
      <p:sp>
        <p:nvSpPr>
          <p:cNvPr id="17" name="TextBox 16">
            <a:extLst>
              <a:ext uri="{FF2B5EF4-FFF2-40B4-BE49-F238E27FC236}">
                <a16:creationId xmlns:a16="http://schemas.microsoft.com/office/drawing/2014/main" id="{D2BC71D3-A40D-6AD1-4510-2B2362D42285}"/>
              </a:ext>
            </a:extLst>
          </p:cNvPr>
          <p:cNvSpPr txBox="1"/>
          <p:nvPr/>
        </p:nvSpPr>
        <p:spPr>
          <a:xfrm>
            <a:off x="7348292" y="2627874"/>
            <a:ext cx="914400" cy="369332"/>
          </a:xfrm>
          <a:prstGeom prst="rect">
            <a:avLst/>
          </a:prstGeom>
          <a:solidFill>
            <a:srgbClr val="92D050"/>
          </a:solidFill>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stStyle>
          <a:p>
            <a:r>
              <a:rPr lang="en-IN" dirty="0"/>
              <a:t>client</a:t>
            </a:r>
          </a:p>
        </p:txBody>
      </p:sp>
      <p:cxnSp>
        <p:nvCxnSpPr>
          <p:cNvPr id="18" name="Straight Arrow Connector 17">
            <a:extLst>
              <a:ext uri="{FF2B5EF4-FFF2-40B4-BE49-F238E27FC236}">
                <a16:creationId xmlns:a16="http://schemas.microsoft.com/office/drawing/2014/main" id="{0A8E5BAD-C9DF-9889-CDD8-D04E020F83CE}"/>
              </a:ext>
            </a:extLst>
          </p:cNvPr>
          <p:cNvCxnSpPr>
            <a:cxnSpLocks/>
          </p:cNvCxnSpPr>
          <p:nvPr/>
        </p:nvCxnSpPr>
        <p:spPr>
          <a:xfrm flipH="1">
            <a:off x="7805492" y="3066007"/>
            <a:ext cx="26276" cy="16413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F255DD7-89B1-0ABB-C8AA-ED798551CDB0}"/>
              </a:ext>
            </a:extLst>
          </p:cNvPr>
          <p:cNvSpPr txBox="1"/>
          <p:nvPr/>
        </p:nvSpPr>
        <p:spPr>
          <a:xfrm>
            <a:off x="6214919" y="4707377"/>
            <a:ext cx="3524249" cy="1015663"/>
          </a:xfrm>
          <a:prstGeom prst="rect">
            <a:avLst/>
          </a:prstGeom>
          <a:noFill/>
        </p:spPr>
        <p:txBody>
          <a:bodyPr wrap="square" rtlCol="0">
            <a:spAutoFit/>
          </a:bodyPr>
          <a:lstStyle/>
          <a:p>
            <a:r>
              <a:rPr lang="en-IN" sz="1200" dirty="0"/>
              <a:t>3. </a:t>
            </a:r>
          </a:p>
          <a:p>
            <a:r>
              <a:rPr lang="en-IN" sz="1200" dirty="0"/>
              <a:t>Run </a:t>
            </a:r>
            <a:r>
              <a:rPr lang="en-US" sz="1200" dirty="0">
                <a:solidFill>
                  <a:srgbClr val="000000"/>
                </a:solidFill>
                <a:latin typeface="Aptos" panose="020B0004020202020204" pitchFamily="34" charset="0"/>
              </a:rPr>
              <a:t>Lab5TimeServer_ClientP0.py</a:t>
            </a:r>
            <a:r>
              <a:rPr lang="en-IN" sz="1200" dirty="0"/>
              <a:t> </a:t>
            </a:r>
          </a:p>
          <a:p>
            <a:r>
              <a:rPr lang="en-IN" sz="1200" dirty="0"/>
              <a:t>Make sure server generates URI into the UrlfileforTimeServer.txt</a:t>
            </a:r>
          </a:p>
          <a:p>
            <a:r>
              <a:rPr lang="en-IN" sz="1200" dirty="0"/>
              <a:t>Observe the output.</a:t>
            </a:r>
          </a:p>
        </p:txBody>
      </p:sp>
      <p:pic>
        <p:nvPicPr>
          <p:cNvPr id="6" name="Picture 5">
            <a:extLst>
              <a:ext uri="{FF2B5EF4-FFF2-40B4-BE49-F238E27FC236}">
                <a16:creationId xmlns:a16="http://schemas.microsoft.com/office/drawing/2014/main" id="{565996D1-6E49-3B21-16E7-CB85FC5ED674}"/>
              </a:ext>
            </a:extLst>
          </p:cNvPr>
          <p:cNvPicPr>
            <a:picLocks noChangeAspect="1"/>
          </p:cNvPicPr>
          <p:nvPr/>
        </p:nvPicPr>
        <p:blipFill>
          <a:blip r:embed="rId3"/>
          <a:stretch>
            <a:fillRect/>
          </a:stretch>
        </p:blipFill>
        <p:spPr>
          <a:xfrm>
            <a:off x="9422341" y="2653356"/>
            <a:ext cx="1971950" cy="1581371"/>
          </a:xfrm>
          <a:prstGeom prst="rect">
            <a:avLst/>
          </a:prstGeom>
        </p:spPr>
      </p:pic>
    </p:spTree>
    <p:extLst>
      <p:ext uri="{BB962C8B-B14F-4D97-AF65-F5344CB8AC3E}">
        <p14:creationId xmlns:p14="http://schemas.microsoft.com/office/powerpoint/2010/main" val="34901709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1CADA9-8F47-80D5-BF54-7463EA5BB597}"/>
              </a:ext>
            </a:extLst>
          </p:cNvPr>
          <p:cNvPicPr>
            <a:picLocks noChangeAspect="1"/>
          </p:cNvPicPr>
          <p:nvPr/>
        </p:nvPicPr>
        <p:blipFill>
          <a:blip r:embed="rId2"/>
          <a:stretch>
            <a:fillRect/>
          </a:stretch>
        </p:blipFill>
        <p:spPr>
          <a:xfrm>
            <a:off x="1317235" y="0"/>
            <a:ext cx="8606411" cy="6774077"/>
          </a:xfrm>
          <a:prstGeom prst="rect">
            <a:avLst/>
          </a:prstGeom>
        </p:spPr>
      </p:pic>
    </p:spTree>
    <p:extLst>
      <p:ext uri="{BB962C8B-B14F-4D97-AF65-F5344CB8AC3E}">
        <p14:creationId xmlns:p14="http://schemas.microsoft.com/office/powerpoint/2010/main" val="17862686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FA35B-6385-34F6-E0FF-2C18EDC64B2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1B6736D-B266-E894-BD7C-B3359C78986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8CEB7D39-59DB-1F21-3AFA-A2CA2E62B45A}"/>
              </a:ext>
            </a:extLst>
          </p:cNvPr>
          <p:cNvPicPr>
            <a:picLocks noChangeAspect="1"/>
          </p:cNvPicPr>
          <p:nvPr/>
        </p:nvPicPr>
        <p:blipFill>
          <a:blip r:embed="rId2"/>
          <a:stretch>
            <a:fillRect/>
          </a:stretch>
        </p:blipFill>
        <p:spPr>
          <a:xfrm>
            <a:off x="-144855" y="174879"/>
            <a:ext cx="12192000" cy="6683121"/>
          </a:xfrm>
          <a:prstGeom prst="rect">
            <a:avLst/>
          </a:prstGeom>
        </p:spPr>
      </p:pic>
    </p:spTree>
    <p:extLst>
      <p:ext uri="{BB962C8B-B14F-4D97-AF65-F5344CB8AC3E}">
        <p14:creationId xmlns:p14="http://schemas.microsoft.com/office/powerpoint/2010/main" val="38483663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95124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573FF-C89A-0005-6EB3-16B2D50133A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5E1CDE7-9686-FD40-2A2D-AD7AE812C434}"/>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61BDEB54-FE11-FF89-3F7F-5A0297966848}"/>
              </a:ext>
            </a:extLst>
          </p:cNvPr>
          <p:cNvPicPr>
            <a:picLocks noChangeAspect="1"/>
          </p:cNvPicPr>
          <p:nvPr/>
        </p:nvPicPr>
        <p:blipFill>
          <a:blip r:embed="rId3"/>
          <a:stretch>
            <a:fillRect/>
          </a:stretch>
        </p:blipFill>
        <p:spPr>
          <a:xfrm>
            <a:off x="0" y="664005"/>
            <a:ext cx="12192000" cy="5529989"/>
          </a:xfrm>
          <a:prstGeom prst="rect">
            <a:avLst/>
          </a:prstGeom>
        </p:spPr>
      </p:pic>
    </p:spTree>
    <p:extLst>
      <p:ext uri="{BB962C8B-B14F-4D97-AF65-F5344CB8AC3E}">
        <p14:creationId xmlns:p14="http://schemas.microsoft.com/office/powerpoint/2010/main" val="4650838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F40DB25-2014-84C6-7171-1B18E20F1C48}"/>
              </a:ext>
            </a:extLst>
          </p:cNvPr>
          <p:cNvPicPr>
            <a:picLocks noChangeAspect="1"/>
          </p:cNvPicPr>
          <p:nvPr/>
        </p:nvPicPr>
        <p:blipFill>
          <a:blip r:embed="rId2"/>
          <a:stretch>
            <a:fillRect/>
          </a:stretch>
        </p:blipFill>
        <p:spPr>
          <a:xfrm>
            <a:off x="460216" y="664144"/>
            <a:ext cx="6385971" cy="3657600"/>
          </a:xfrm>
          <a:prstGeom prst="rect">
            <a:avLst/>
          </a:prstGeom>
        </p:spPr>
      </p:pic>
      <p:pic>
        <p:nvPicPr>
          <p:cNvPr id="6" name="Picture 5">
            <a:extLst>
              <a:ext uri="{FF2B5EF4-FFF2-40B4-BE49-F238E27FC236}">
                <a16:creationId xmlns:a16="http://schemas.microsoft.com/office/drawing/2014/main" id="{5B390E7A-BDDF-D475-D1A4-5D6CE635C3E8}"/>
              </a:ext>
            </a:extLst>
          </p:cNvPr>
          <p:cNvPicPr>
            <a:picLocks noChangeAspect="1"/>
          </p:cNvPicPr>
          <p:nvPr/>
        </p:nvPicPr>
        <p:blipFill>
          <a:blip r:embed="rId3"/>
          <a:stretch>
            <a:fillRect/>
          </a:stretch>
        </p:blipFill>
        <p:spPr>
          <a:xfrm>
            <a:off x="6490052" y="0"/>
            <a:ext cx="5808996" cy="3678533"/>
          </a:xfrm>
          <a:prstGeom prst="rect">
            <a:avLst/>
          </a:prstGeom>
        </p:spPr>
      </p:pic>
      <p:pic>
        <p:nvPicPr>
          <p:cNvPr id="8" name="Picture 7">
            <a:extLst>
              <a:ext uri="{FF2B5EF4-FFF2-40B4-BE49-F238E27FC236}">
                <a16:creationId xmlns:a16="http://schemas.microsoft.com/office/drawing/2014/main" id="{22A6082A-6C68-C81B-692F-5E207589178D}"/>
              </a:ext>
            </a:extLst>
          </p:cNvPr>
          <p:cNvPicPr>
            <a:picLocks noChangeAspect="1"/>
          </p:cNvPicPr>
          <p:nvPr/>
        </p:nvPicPr>
        <p:blipFill>
          <a:blip r:embed="rId4"/>
          <a:stretch>
            <a:fillRect/>
          </a:stretch>
        </p:blipFill>
        <p:spPr>
          <a:xfrm>
            <a:off x="5590161" y="3574782"/>
            <a:ext cx="5703915" cy="3085509"/>
          </a:xfrm>
          <a:prstGeom prst="rect">
            <a:avLst/>
          </a:prstGeom>
        </p:spPr>
      </p:pic>
    </p:spTree>
    <p:extLst>
      <p:ext uri="{BB962C8B-B14F-4D97-AF65-F5344CB8AC3E}">
        <p14:creationId xmlns:p14="http://schemas.microsoft.com/office/powerpoint/2010/main" val="15029045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80DE32-2A2F-7791-F1D2-E0BB33E86FBF}"/>
              </a:ext>
            </a:extLst>
          </p:cNvPr>
          <p:cNvSpPr txBox="1"/>
          <p:nvPr/>
        </p:nvSpPr>
        <p:spPr>
          <a:xfrm>
            <a:off x="-1" y="105159"/>
            <a:ext cx="12060455" cy="1200329"/>
          </a:xfrm>
          <a:prstGeom prst="rect">
            <a:avLst/>
          </a:prstGeom>
          <a:noFill/>
        </p:spPr>
        <p:txBody>
          <a:bodyPr wrap="square">
            <a:spAutoFit/>
          </a:bodyPr>
          <a:lstStyle/>
          <a:p>
            <a:r>
              <a:rPr lang="en-US" sz="1800" b="1" dirty="0">
                <a:solidFill>
                  <a:srgbClr val="000000"/>
                </a:solidFill>
                <a:effectLst/>
                <a:latin typeface="Aptos" panose="020B0004020202020204" pitchFamily="34" charset="0"/>
              </a:rPr>
              <a:t>Problem Statement</a:t>
            </a:r>
            <a:r>
              <a:rPr lang="en-US" sz="1800" dirty="0">
                <a:solidFill>
                  <a:srgbClr val="000000"/>
                </a:solidFill>
                <a:effectLst/>
                <a:latin typeface="Aptos" panose="020B0004020202020204" pitchFamily="34" charset="0"/>
              </a:rPr>
              <a:t>:-</a:t>
            </a:r>
            <a:endParaRPr lang="en-US" dirty="0">
              <a:solidFill>
                <a:srgbClr val="000000"/>
              </a:solidFill>
              <a:latin typeface="Aptos" panose="020B0004020202020204" pitchFamily="34" charset="0"/>
            </a:endParaRPr>
          </a:p>
          <a:p>
            <a:r>
              <a:rPr lang="en-US" sz="1800" dirty="0">
                <a:solidFill>
                  <a:srgbClr val="000000"/>
                </a:solidFill>
                <a:effectLst/>
                <a:latin typeface="Aptos" panose="020B0004020202020204" pitchFamily="34" charset="0"/>
              </a:rPr>
              <a:t>To Implement </a:t>
            </a:r>
            <a:r>
              <a:rPr lang="en-IN" sz="1800" b="1" dirty="0">
                <a:solidFill>
                  <a:srgbClr val="000000"/>
                </a:solidFill>
                <a:effectLst/>
                <a:latin typeface="Aptos-Bold"/>
              </a:rPr>
              <a:t>Centralized Clock Synchronization </a:t>
            </a:r>
            <a:r>
              <a:rPr lang="en-US" sz="1800" dirty="0">
                <a:solidFill>
                  <a:srgbClr val="000000"/>
                </a:solidFill>
                <a:effectLst/>
                <a:latin typeface="Aptos" panose="020B0004020202020204" pitchFamily="34" charset="0"/>
              </a:rPr>
              <a:t>using RMI (Remote method invocation).</a:t>
            </a:r>
          </a:p>
          <a:p>
            <a:endParaRPr lang="en-US" dirty="0">
              <a:solidFill>
                <a:srgbClr val="000000"/>
              </a:solidFill>
              <a:latin typeface="Aptos" panose="020B0004020202020204" pitchFamily="34" charset="0"/>
            </a:endParaRPr>
          </a:p>
          <a:p>
            <a:endParaRPr lang="en-US" sz="1800" dirty="0">
              <a:solidFill>
                <a:srgbClr val="000000"/>
              </a:solidFill>
              <a:effectLst/>
              <a:latin typeface="Aptos" panose="020B0004020202020204" pitchFamily="34" charset="0"/>
            </a:endParaRPr>
          </a:p>
        </p:txBody>
      </p:sp>
      <p:pic>
        <p:nvPicPr>
          <p:cNvPr id="5" name="Picture 4">
            <a:extLst>
              <a:ext uri="{FF2B5EF4-FFF2-40B4-BE49-F238E27FC236}">
                <a16:creationId xmlns:a16="http://schemas.microsoft.com/office/drawing/2014/main" id="{827BF560-E0B5-808E-C5A1-6CF3D5DAE25E}"/>
              </a:ext>
            </a:extLst>
          </p:cNvPr>
          <p:cNvPicPr>
            <a:picLocks noChangeAspect="1"/>
          </p:cNvPicPr>
          <p:nvPr/>
        </p:nvPicPr>
        <p:blipFill>
          <a:blip r:embed="rId3"/>
          <a:stretch>
            <a:fillRect/>
          </a:stretch>
        </p:blipFill>
        <p:spPr>
          <a:xfrm>
            <a:off x="0" y="945524"/>
            <a:ext cx="6759345" cy="2721701"/>
          </a:xfrm>
          <a:prstGeom prst="rect">
            <a:avLst/>
          </a:prstGeom>
        </p:spPr>
      </p:pic>
      <p:pic>
        <p:nvPicPr>
          <p:cNvPr id="8" name="Picture 7">
            <a:extLst>
              <a:ext uri="{FF2B5EF4-FFF2-40B4-BE49-F238E27FC236}">
                <a16:creationId xmlns:a16="http://schemas.microsoft.com/office/drawing/2014/main" id="{E6397D43-E6D1-6D66-822C-4732E83FE50B}"/>
              </a:ext>
            </a:extLst>
          </p:cNvPr>
          <p:cNvPicPr>
            <a:picLocks noChangeAspect="1"/>
          </p:cNvPicPr>
          <p:nvPr/>
        </p:nvPicPr>
        <p:blipFill>
          <a:blip r:embed="rId4"/>
          <a:stretch>
            <a:fillRect/>
          </a:stretch>
        </p:blipFill>
        <p:spPr>
          <a:xfrm>
            <a:off x="131546" y="728864"/>
            <a:ext cx="13525565" cy="6227989"/>
          </a:xfrm>
          <a:prstGeom prst="rect">
            <a:avLst/>
          </a:prstGeom>
        </p:spPr>
      </p:pic>
      <p:pic>
        <p:nvPicPr>
          <p:cNvPr id="10" name="Picture 9">
            <a:extLst>
              <a:ext uri="{FF2B5EF4-FFF2-40B4-BE49-F238E27FC236}">
                <a16:creationId xmlns:a16="http://schemas.microsoft.com/office/drawing/2014/main" id="{E1862D1C-88D6-3960-16B9-88CC8F7124DD}"/>
              </a:ext>
            </a:extLst>
          </p:cNvPr>
          <p:cNvPicPr>
            <a:picLocks noChangeAspect="1"/>
          </p:cNvPicPr>
          <p:nvPr/>
        </p:nvPicPr>
        <p:blipFill>
          <a:blip r:embed="rId5"/>
          <a:stretch>
            <a:fillRect/>
          </a:stretch>
        </p:blipFill>
        <p:spPr>
          <a:xfrm>
            <a:off x="6096000" y="4114284"/>
            <a:ext cx="6653690" cy="2395510"/>
          </a:xfrm>
          <a:prstGeom prst="rect">
            <a:avLst/>
          </a:prstGeom>
        </p:spPr>
      </p:pic>
    </p:spTree>
    <p:extLst>
      <p:ext uri="{BB962C8B-B14F-4D97-AF65-F5344CB8AC3E}">
        <p14:creationId xmlns:p14="http://schemas.microsoft.com/office/powerpoint/2010/main" val="41140865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80DE32-2A2F-7791-F1D2-E0BB33E86FBF}"/>
              </a:ext>
            </a:extLst>
          </p:cNvPr>
          <p:cNvSpPr txBox="1"/>
          <p:nvPr/>
        </p:nvSpPr>
        <p:spPr>
          <a:xfrm>
            <a:off x="-1" y="105159"/>
            <a:ext cx="12060455" cy="1200329"/>
          </a:xfrm>
          <a:prstGeom prst="rect">
            <a:avLst/>
          </a:prstGeom>
          <a:noFill/>
        </p:spPr>
        <p:txBody>
          <a:bodyPr wrap="square">
            <a:spAutoFit/>
          </a:bodyPr>
          <a:lstStyle/>
          <a:p>
            <a:r>
              <a:rPr lang="en-US" sz="1800" b="1" dirty="0">
                <a:solidFill>
                  <a:srgbClr val="000000"/>
                </a:solidFill>
                <a:effectLst/>
                <a:latin typeface="Aptos" panose="020B0004020202020204" pitchFamily="34" charset="0"/>
              </a:rPr>
              <a:t>Problem Statement</a:t>
            </a:r>
            <a:r>
              <a:rPr lang="en-US" sz="1800" dirty="0">
                <a:solidFill>
                  <a:srgbClr val="000000"/>
                </a:solidFill>
                <a:effectLst/>
                <a:latin typeface="Aptos" panose="020B0004020202020204" pitchFamily="34" charset="0"/>
              </a:rPr>
              <a:t>:-</a:t>
            </a:r>
            <a:endParaRPr lang="en-US" dirty="0">
              <a:solidFill>
                <a:srgbClr val="000000"/>
              </a:solidFill>
              <a:latin typeface="Aptos" panose="020B0004020202020204" pitchFamily="34" charset="0"/>
            </a:endParaRPr>
          </a:p>
          <a:p>
            <a:r>
              <a:rPr lang="en-US" sz="1800" dirty="0">
                <a:solidFill>
                  <a:srgbClr val="000000"/>
                </a:solidFill>
                <a:effectLst/>
                <a:latin typeface="Aptos" panose="020B0004020202020204" pitchFamily="34" charset="0"/>
              </a:rPr>
              <a:t>To Implement </a:t>
            </a:r>
            <a:r>
              <a:rPr lang="en-IN" sz="1800" b="1" dirty="0">
                <a:solidFill>
                  <a:srgbClr val="000000"/>
                </a:solidFill>
                <a:effectLst/>
                <a:latin typeface="Aptos-Bold"/>
              </a:rPr>
              <a:t>Centralized Clock Synchronization </a:t>
            </a:r>
            <a:r>
              <a:rPr lang="en-US" sz="1800" dirty="0">
                <a:solidFill>
                  <a:srgbClr val="000000"/>
                </a:solidFill>
                <a:effectLst/>
                <a:latin typeface="Aptos" panose="020B0004020202020204" pitchFamily="34" charset="0"/>
              </a:rPr>
              <a:t>using RMI (Remote method invocation).</a:t>
            </a:r>
          </a:p>
          <a:p>
            <a:endParaRPr lang="en-US" dirty="0">
              <a:solidFill>
                <a:srgbClr val="000000"/>
              </a:solidFill>
              <a:latin typeface="Aptos" panose="020B0004020202020204" pitchFamily="34" charset="0"/>
            </a:endParaRPr>
          </a:p>
          <a:p>
            <a:endParaRPr lang="en-US" sz="1800" dirty="0">
              <a:solidFill>
                <a:srgbClr val="000000"/>
              </a:solidFill>
              <a:effectLst/>
              <a:latin typeface="Aptos" panose="020B0004020202020204" pitchFamily="34" charset="0"/>
            </a:endParaRPr>
          </a:p>
        </p:txBody>
      </p:sp>
      <p:pic>
        <p:nvPicPr>
          <p:cNvPr id="4" name="Picture 3">
            <a:extLst>
              <a:ext uri="{FF2B5EF4-FFF2-40B4-BE49-F238E27FC236}">
                <a16:creationId xmlns:a16="http://schemas.microsoft.com/office/drawing/2014/main" id="{FE93BBB3-EA02-0083-9932-F0FF8DFA5152}"/>
              </a:ext>
            </a:extLst>
          </p:cNvPr>
          <p:cNvPicPr>
            <a:picLocks noChangeAspect="1"/>
          </p:cNvPicPr>
          <p:nvPr/>
        </p:nvPicPr>
        <p:blipFill>
          <a:blip r:embed="rId3"/>
          <a:stretch>
            <a:fillRect/>
          </a:stretch>
        </p:blipFill>
        <p:spPr>
          <a:xfrm>
            <a:off x="333230" y="705323"/>
            <a:ext cx="10861992" cy="5678905"/>
          </a:xfrm>
          <a:prstGeom prst="rect">
            <a:avLst/>
          </a:prstGeom>
        </p:spPr>
      </p:pic>
    </p:spTree>
    <p:extLst>
      <p:ext uri="{BB962C8B-B14F-4D97-AF65-F5344CB8AC3E}">
        <p14:creationId xmlns:p14="http://schemas.microsoft.com/office/powerpoint/2010/main" val="6555933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80DE32-2A2F-7791-F1D2-E0BB33E86FBF}"/>
              </a:ext>
            </a:extLst>
          </p:cNvPr>
          <p:cNvSpPr txBox="1"/>
          <p:nvPr/>
        </p:nvSpPr>
        <p:spPr>
          <a:xfrm>
            <a:off x="-1" y="105159"/>
            <a:ext cx="12060455" cy="1200329"/>
          </a:xfrm>
          <a:prstGeom prst="rect">
            <a:avLst/>
          </a:prstGeom>
          <a:noFill/>
        </p:spPr>
        <p:txBody>
          <a:bodyPr wrap="square">
            <a:spAutoFit/>
          </a:bodyPr>
          <a:lstStyle/>
          <a:p>
            <a:r>
              <a:rPr lang="en-US" sz="1800" b="1" dirty="0">
                <a:solidFill>
                  <a:srgbClr val="000000"/>
                </a:solidFill>
                <a:effectLst/>
                <a:latin typeface="Aptos" panose="020B0004020202020204" pitchFamily="34" charset="0"/>
              </a:rPr>
              <a:t>Problem Statement</a:t>
            </a:r>
            <a:r>
              <a:rPr lang="en-US" sz="1800" dirty="0">
                <a:solidFill>
                  <a:srgbClr val="000000"/>
                </a:solidFill>
                <a:effectLst/>
                <a:latin typeface="Aptos" panose="020B0004020202020204" pitchFamily="34" charset="0"/>
              </a:rPr>
              <a:t>:-</a:t>
            </a:r>
            <a:endParaRPr lang="en-US" dirty="0">
              <a:solidFill>
                <a:srgbClr val="000000"/>
              </a:solidFill>
              <a:latin typeface="Aptos" panose="020B0004020202020204" pitchFamily="34" charset="0"/>
            </a:endParaRPr>
          </a:p>
          <a:p>
            <a:r>
              <a:rPr lang="en-US" sz="1800" dirty="0">
                <a:solidFill>
                  <a:srgbClr val="000000"/>
                </a:solidFill>
                <a:effectLst/>
                <a:latin typeface="Aptos" panose="020B0004020202020204" pitchFamily="34" charset="0"/>
              </a:rPr>
              <a:t>To Implement </a:t>
            </a:r>
            <a:r>
              <a:rPr lang="en-IN" sz="1800" b="1" dirty="0">
                <a:solidFill>
                  <a:srgbClr val="000000"/>
                </a:solidFill>
                <a:effectLst/>
                <a:latin typeface="Aptos-Bold"/>
              </a:rPr>
              <a:t>Centralized Clock Synchronization </a:t>
            </a:r>
            <a:r>
              <a:rPr lang="en-US" sz="1800" dirty="0">
                <a:solidFill>
                  <a:srgbClr val="000000"/>
                </a:solidFill>
                <a:effectLst/>
                <a:latin typeface="Aptos" panose="020B0004020202020204" pitchFamily="34" charset="0"/>
              </a:rPr>
              <a:t>using RMI (Remote method invocation).</a:t>
            </a:r>
          </a:p>
          <a:p>
            <a:endParaRPr lang="en-US" dirty="0">
              <a:solidFill>
                <a:srgbClr val="000000"/>
              </a:solidFill>
              <a:latin typeface="Aptos" panose="020B0004020202020204" pitchFamily="34" charset="0"/>
            </a:endParaRPr>
          </a:p>
          <a:p>
            <a:endParaRPr lang="en-US" sz="1800" dirty="0">
              <a:solidFill>
                <a:srgbClr val="000000"/>
              </a:solidFill>
              <a:effectLst/>
              <a:latin typeface="Aptos" panose="020B0004020202020204" pitchFamily="34" charset="0"/>
            </a:endParaRPr>
          </a:p>
        </p:txBody>
      </p:sp>
      <p:pic>
        <p:nvPicPr>
          <p:cNvPr id="4" name="Picture 3">
            <a:extLst>
              <a:ext uri="{FF2B5EF4-FFF2-40B4-BE49-F238E27FC236}">
                <a16:creationId xmlns:a16="http://schemas.microsoft.com/office/drawing/2014/main" id="{90366D1A-2ECE-EF83-77EA-D307002C7F88}"/>
              </a:ext>
            </a:extLst>
          </p:cNvPr>
          <p:cNvPicPr>
            <a:picLocks noChangeAspect="1"/>
          </p:cNvPicPr>
          <p:nvPr/>
        </p:nvPicPr>
        <p:blipFill>
          <a:blip r:embed="rId3"/>
          <a:stretch>
            <a:fillRect/>
          </a:stretch>
        </p:blipFill>
        <p:spPr>
          <a:xfrm>
            <a:off x="131546" y="981247"/>
            <a:ext cx="11928908" cy="6601959"/>
          </a:xfrm>
          <a:prstGeom prst="rect">
            <a:avLst/>
          </a:prstGeom>
        </p:spPr>
      </p:pic>
    </p:spTree>
    <p:extLst>
      <p:ext uri="{BB962C8B-B14F-4D97-AF65-F5344CB8AC3E}">
        <p14:creationId xmlns:p14="http://schemas.microsoft.com/office/powerpoint/2010/main" val="6846173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9F4B9D2-8133-5ACC-50F0-AB6CCDED11C6}"/>
              </a:ext>
            </a:extLst>
          </p:cNvPr>
          <p:cNvPicPr>
            <a:picLocks noGrp="1" noChangeAspect="1"/>
          </p:cNvPicPr>
          <p:nvPr>
            <p:ph idx="1"/>
          </p:nvPr>
        </p:nvPicPr>
        <p:blipFill>
          <a:blip r:embed="rId2"/>
          <a:stretch>
            <a:fillRect/>
          </a:stretch>
        </p:blipFill>
        <p:spPr>
          <a:xfrm>
            <a:off x="546596" y="410710"/>
            <a:ext cx="11105826" cy="6220687"/>
          </a:xfrm>
        </p:spPr>
      </p:pic>
    </p:spTree>
    <p:extLst>
      <p:ext uri="{BB962C8B-B14F-4D97-AF65-F5344CB8AC3E}">
        <p14:creationId xmlns:p14="http://schemas.microsoft.com/office/powerpoint/2010/main" val="3837862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E4B74E-D9AE-6372-9ABF-095A92B6A5DD}"/>
              </a:ext>
            </a:extLst>
          </p:cNvPr>
          <p:cNvSpPr txBox="1"/>
          <p:nvPr/>
        </p:nvSpPr>
        <p:spPr>
          <a:xfrm>
            <a:off x="0" y="102978"/>
            <a:ext cx="12108581" cy="646331"/>
          </a:xfrm>
          <a:prstGeom prst="rect">
            <a:avLst/>
          </a:prstGeom>
          <a:noFill/>
        </p:spPr>
        <p:txBody>
          <a:bodyPr wrap="square">
            <a:spAutoFit/>
          </a:bodyPr>
          <a:lstStyle/>
          <a:p>
            <a:r>
              <a:rPr lang="en-IN" sz="1800" b="1" dirty="0">
                <a:solidFill>
                  <a:srgbClr val="000000"/>
                </a:solidFill>
                <a:effectLst/>
                <a:latin typeface="Aptos-Bold"/>
              </a:rPr>
              <a:t>Centralized Clock Synchronization</a:t>
            </a:r>
          </a:p>
          <a:p>
            <a:endParaRPr lang="en-IN" b="1" dirty="0">
              <a:solidFill>
                <a:srgbClr val="000000"/>
              </a:solidFill>
              <a:latin typeface="Aptos-Bold"/>
            </a:endParaRPr>
          </a:p>
        </p:txBody>
      </p:sp>
      <p:sp>
        <p:nvSpPr>
          <p:cNvPr id="2" name="TextBox 1">
            <a:extLst>
              <a:ext uri="{FF2B5EF4-FFF2-40B4-BE49-F238E27FC236}">
                <a16:creationId xmlns:a16="http://schemas.microsoft.com/office/drawing/2014/main" id="{C0AB9520-6509-B9CA-09B9-EED77D8E2F2D}"/>
              </a:ext>
            </a:extLst>
          </p:cNvPr>
          <p:cNvSpPr txBox="1"/>
          <p:nvPr/>
        </p:nvSpPr>
        <p:spPr>
          <a:xfrm>
            <a:off x="202131" y="616017"/>
            <a:ext cx="11388507" cy="6186309"/>
          </a:xfrm>
          <a:prstGeom prst="rect">
            <a:avLst/>
          </a:prstGeom>
          <a:noFill/>
        </p:spPr>
        <p:txBody>
          <a:bodyPr wrap="square" rtlCol="0">
            <a:spAutoFit/>
          </a:bodyPr>
          <a:lstStyle/>
          <a:p>
            <a:r>
              <a:rPr lang="en-US" dirty="0"/>
              <a:t>Centralized:-</a:t>
            </a:r>
          </a:p>
          <a:p>
            <a:r>
              <a:rPr lang="en-US" dirty="0"/>
              <a:t>    Time is unambiguous. Centralized is the one in which a time server is used as a reference. The single time server propagates its time to the nodes and all the nodes adjust the time accordingly. It is dependent on single time server so it that node fails, the whole system will lose synchronization. Examples of centralized are</a:t>
            </a:r>
          </a:p>
          <a:p>
            <a:r>
              <a:rPr lang="en-US" dirty="0"/>
              <a:t>		- </a:t>
            </a:r>
            <a:r>
              <a:rPr lang="en-US" dirty="0">
                <a:highlight>
                  <a:srgbClr val="FFFF00"/>
                </a:highlight>
              </a:rPr>
              <a:t>Berkeley Algorithm</a:t>
            </a:r>
          </a:p>
          <a:p>
            <a:r>
              <a:rPr lang="en-US" dirty="0">
                <a:highlight>
                  <a:srgbClr val="FFFF00"/>
                </a:highlight>
              </a:rPr>
              <a:t>		- Passive Time Server</a:t>
            </a:r>
          </a:p>
          <a:p>
            <a:r>
              <a:rPr lang="en-US" dirty="0">
                <a:highlight>
                  <a:srgbClr val="FFFF00"/>
                </a:highlight>
              </a:rPr>
              <a:t>		- Active Time Server.</a:t>
            </a:r>
          </a:p>
          <a:p>
            <a:r>
              <a:rPr lang="en-US" dirty="0"/>
              <a:t>	</a:t>
            </a:r>
          </a:p>
          <a:p>
            <a:r>
              <a:rPr lang="en-US" dirty="0"/>
              <a:t>	-same Shared memory + Event ordering is clean based all events are timed by the same clock.</a:t>
            </a:r>
          </a:p>
          <a:p>
            <a:r>
              <a:rPr lang="en-US" dirty="0"/>
              <a:t>		</a:t>
            </a:r>
          </a:p>
          <a:p>
            <a:r>
              <a:rPr lang="en-US" dirty="0"/>
              <a:t>Distributed:</a:t>
            </a:r>
          </a:p>
          <a:p>
            <a:r>
              <a:rPr lang="en-US" dirty="0"/>
              <a:t>   Time is ambiguous: Distributed is the one n which there is no centralized time server present, Instead the nodes adjust their time by using their local time and then, taking the average of the differences of time with other nodes. Distributed algorithm overcome the issue of centralized algorithm like he scalability and single point failure.</a:t>
            </a:r>
          </a:p>
          <a:p>
            <a:r>
              <a:rPr lang="en-US" dirty="0"/>
              <a:t>   Examples of distributed algorithms are</a:t>
            </a:r>
          </a:p>
          <a:p>
            <a:r>
              <a:rPr lang="en-US" dirty="0"/>
              <a:t>    	</a:t>
            </a:r>
            <a:r>
              <a:rPr lang="en-US" dirty="0">
                <a:highlight>
                  <a:srgbClr val="FFFF00"/>
                </a:highlight>
              </a:rPr>
              <a:t>- Global Averaging algorithm</a:t>
            </a:r>
          </a:p>
          <a:p>
            <a:r>
              <a:rPr lang="en-US" dirty="0">
                <a:highlight>
                  <a:srgbClr val="FFFF00"/>
                </a:highlight>
              </a:rPr>
              <a:t>	- Localized Averaging Algorithm</a:t>
            </a:r>
          </a:p>
          <a:p>
            <a:r>
              <a:rPr lang="en-US" dirty="0">
                <a:highlight>
                  <a:srgbClr val="FFFF00"/>
                </a:highlight>
              </a:rPr>
              <a:t>	- NTP (Network time protocol,</a:t>
            </a:r>
          </a:p>
          <a:p>
            <a:r>
              <a:rPr lang="en-US" dirty="0"/>
              <a:t>	</a:t>
            </a:r>
          </a:p>
          <a:p>
            <a:r>
              <a:rPr lang="en-US" dirty="0"/>
              <a:t>	--Individual nodes Shared memory + Event ordering is clean based all events are timed by the individual nodes clock. (It means no shared memory and no same clock)</a:t>
            </a:r>
          </a:p>
          <a:p>
            <a:r>
              <a:rPr lang="en-US" dirty="0"/>
              <a:t>	</a:t>
            </a:r>
            <a:endParaRPr lang="en-IN" dirty="0"/>
          </a:p>
        </p:txBody>
      </p:sp>
    </p:spTree>
    <p:extLst>
      <p:ext uri="{BB962C8B-B14F-4D97-AF65-F5344CB8AC3E}">
        <p14:creationId xmlns:p14="http://schemas.microsoft.com/office/powerpoint/2010/main" val="1362349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1CE100-B740-4A96-33ED-87DC3044F31B}"/>
              </a:ext>
            </a:extLst>
          </p:cNvPr>
          <p:cNvSpPr txBox="1"/>
          <p:nvPr/>
        </p:nvSpPr>
        <p:spPr>
          <a:xfrm>
            <a:off x="587141" y="702644"/>
            <a:ext cx="10761044" cy="4524315"/>
          </a:xfrm>
          <a:prstGeom prst="rect">
            <a:avLst/>
          </a:prstGeom>
          <a:noFill/>
        </p:spPr>
        <p:txBody>
          <a:bodyPr wrap="square" rtlCol="0">
            <a:spAutoFit/>
          </a:bodyPr>
          <a:lstStyle/>
          <a:p>
            <a:r>
              <a:rPr lang="en-IN" b="1" dirty="0"/>
              <a:t>Development method:</a:t>
            </a:r>
          </a:p>
          <a:p>
            <a:endParaRPr lang="en-IN" dirty="0"/>
          </a:p>
          <a:p>
            <a:pPr marL="342900" indent="-342900">
              <a:buAutoNum type="arabicPeriod"/>
            </a:pPr>
            <a:r>
              <a:rPr lang="en-IN" dirty="0"/>
              <a:t>Requirement – Use RMI to implement Centralized Clock Synchronization</a:t>
            </a:r>
          </a:p>
          <a:p>
            <a:r>
              <a:rPr lang="en-IN" dirty="0"/>
              <a:t>     Specification:</a:t>
            </a:r>
          </a:p>
          <a:p>
            <a:endParaRPr lang="en-IN" dirty="0"/>
          </a:p>
          <a:p>
            <a:r>
              <a:rPr lang="en-IN" dirty="0"/>
              <a:t>2. Design – High level design, detailed level design.</a:t>
            </a:r>
          </a:p>
          <a:p>
            <a:r>
              <a:rPr lang="en-IN" dirty="0">
                <a:highlight>
                  <a:srgbClr val="FFFF00"/>
                </a:highlight>
              </a:rPr>
              <a:t>       </a:t>
            </a:r>
            <a:endParaRPr lang="en-IN" dirty="0"/>
          </a:p>
          <a:p>
            <a:r>
              <a:rPr lang="en-IN" dirty="0"/>
              <a:t>3.Coding/Build/Implement</a:t>
            </a:r>
          </a:p>
          <a:p>
            <a:r>
              <a:rPr lang="en-IN" dirty="0"/>
              <a:t>     Used Python library PyPro5 to communicate between client and Server. The Build is in Window platform and console-based applications.</a:t>
            </a:r>
          </a:p>
          <a:p>
            <a:endParaRPr lang="en-IN" dirty="0"/>
          </a:p>
          <a:p>
            <a:r>
              <a:rPr lang="en-IN" dirty="0"/>
              <a:t>4. Testing</a:t>
            </a:r>
          </a:p>
          <a:p>
            <a:r>
              <a:rPr lang="en-IN" dirty="0"/>
              <a:t>     Used Unit testing approach such as input data and expected output for each method.</a:t>
            </a:r>
          </a:p>
          <a:p>
            <a:endParaRPr lang="en-IN" dirty="0"/>
          </a:p>
          <a:p>
            <a:r>
              <a:rPr lang="en-IN" dirty="0"/>
              <a:t>5. Go Live</a:t>
            </a:r>
          </a:p>
          <a:p>
            <a:r>
              <a:rPr lang="en-IN" dirty="0"/>
              <a:t>        There are installable instructions to run the client and server in same machine or different machine.</a:t>
            </a:r>
          </a:p>
        </p:txBody>
      </p:sp>
    </p:spTree>
    <p:extLst>
      <p:ext uri="{BB962C8B-B14F-4D97-AF65-F5344CB8AC3E}">
        <p14:creationId xmlns:p14="http://schemas.microsoft.com/office/powerpoint/2010/main" val="3303567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1CE100-B740-4A96-33ED-87DC3044F31B}"/>
              </a:ext>
            </a:extLst>
          </p:cNvPr>
          <p:cNvSpPr txBox="1"/>
          <p:nvPr/>
        </p:nvSpPr>
        <p:spPr>
          <a:xfrm>
            <a:off x="587141" y="702644"/>
            <a:ext cx="10761044" cy="4524315"/>
          </a:xfrm>
          <a:prstGeom prst="rect">
            <a:avLst/>
          </a:prstGeom>
          <a:noFill/>
        </p:spPr>
        <p:txBody>
          <a:bodyPr wrap="square" rtlCol="0">
            <a:spAutoFit/>
          </a:bodyPr>
          <a:lstStyle/>
          <a:p>
            <a:r>
              <a:rPr lang="en-IN" dirty="0"/>
              <a:t>Agile Development method:</a:t>
            </a:r>
          </a:p>
          <a:p>
            <a:endParaRPr lang="en-IN" dirty="0"/>
          </a:p>
          <a:p>
            <a:pPr marL="342900" indent="-342900">
              <a:buAutoNum type="arabicPeriod"/>
            </a:pPr>
            <a:r>
              <a:rPr lang="en-IN" dirty="0"/>
              <a:t>Requirement – Implement Use case stories/Use case diagram</a:t>
            </a:r>
          </a:p>
          <a:p>
            <a:r>
              <a:rPr lang="en-IN" dirty="0"/>
              <a:t>   Actor: End user</a:t>
            </a:r>
          </a:p>
          <a:p>
            <a:r>
              <a:rPr lang="en-IN" dirty="0"/>
              <a:t>   functionalities:- End user request from server using the client interface on Window console application.</a:t>
            </a:r>
          </a:p>
          <a:p>
            <a:pPr marL="342900" indent="-342900">
              <a:buAutoNum type="arabicPeriod"/>
            </a:pPr>
            <a:endParaRPr lang="en-IN" dirty="0"/>
          </a:p>
          <a:p>
            <a:r>
              <a:rPr lang="en-IN" dirty="0"/>
              <a:t>2. Design :- Implement Sequence diagram, Class diagram, component diagram</a:t>
            </a:r>
          </a:p>
          <a:p>
            <a:r>
              <a:rPr lang="en-IN" dirty="0"/>
              <a:t>     There are two interface one for server and second for client. Similarly, there are two classed one for server and second for client.</a:t>
            </a:r>
          </a:p>
          <a:p>
            <a:pPr marL="342900" indent="-342900">
              <a:buAutoNum type="arabicPeriod"/>
            </a:pPr>
            <a:endParaRPr lang="en-IN" dirty="0"/>
          </a:p>
          <a:p>
            <a:r>
              <a:rPr lang="en-IN" dirty="0"/>
              <a:t>3. Coding/Build/Implement – Implement class diagram into the pseudo code. Used Python library and code to implement the RMI Suzuki kasami algorithm</a:t>
            </a:r>
          </a:p>
          <a:p>
            <a:pPr marL="342900" indent="-342900">
              <a:buAutoNum type="arabicPeriod"/>
            </a:pPr>
            <a:endParaRPr lang="en-IN" dirty="0"/>
          </a:p>
          <a:p>
            <a:r>
              <a:rPr lang="en-IN" dirty="0"/>
              <a:t>4. Testing – Implement test cases such as unit test cases, integration test cases, </a:t>
            </a:r>
            <a:r>
              <a:rPr lang="en-IN" dirty="0" err="1"/>
              <a:t>golive</a:t>
            </a:r>
            <a:r>
              <a:rPr lang="en-IN" dirty="0"/>
              <a:t> test, user test.</a:t>
            </a:r>
          </a:p>
          <a:p>
            <a:pPr marL="342900" indent="-342900">
              <a:buAutoNum type="arabicPeriod"/>
            </a:pPr>
            <a:endParaRPr lang="en-IN" dirty="0"/>
          </a:p>
          <a:p>
            <a:r>
              <a:rPr lang="en-IN" dirty="0"/>
              <a:t>5. Go Live – Implement component diagram and use case diagram.</a:t>
            </a:r>
          </a:p>
        </p:txBody>
      </p:sp>
    </p:spTree>
    <p:extLst>
      <p:ext uri="{BB962C8B-B14F-4D97-AF65-F5344CB8AC3E}">
        <p14:creationId xmlns:p14="http://schemas.microsoft.com/office/powerpoint/2010/main" val="1881697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BB5D8C-1BB6-0739-3DAF-2D8D0801E0E4}"/>
              </a:ext>
            </a:extLst>
          </p:cNvPr>
          <p:cNvSpPr txBox="1"/>
          <p:nvPr/>
        </p:nvSpPr>
        <p:spPr>
          <a:xfrm>
            <a:off x="353727" y="566678"/>
            <a:ext cx="10734575" cy="3416320"/>
          </a:xfrm>
          <a:prstGeom prst="rect">
            <a:avLst/>
          </a:prstGeom>
          <a:noFill/>
        </p:spPr>
        <p:txBody>
          <a:bodyPr wrap="square">
            <a:spAutoFit/>
          </a:bodyPr>
          <a:lstStyle/>
          <a:p>
            <a:r>
              <a:rPr lang="en-US" sz="1800" b="1" dirty="0">
                <a:solidFill>
                  <a:srgbClr val="000000"/>
                </a:solidFill>
                <a:effectLst/>
                <a:latin typeface="Aptos-Bold"/>
              </a:rPr>
              <a:t>Components: </a:t>
            </a:r>
            <a:endParaRPr lang="en-US" dirty="0"/>
          </a:p>
          <a:p>
            <a:r>
              <a:rPr lang="en-US" sz="1800" dirty="0">
                <a:solidFill>
                  <a:srgbClr val="000000"/>
                </a:solidFill>
                <a:effectLst/>
                <a:latin typeface="Aptos" panose="020B0004020202020204" pitchFamily="34" charset="0"/>
              </a:rPr>
              <a:t>1. </a:t>
            </a:r>
            <a:r>
              <a:rPr lang="en-US" sz="1800" dirty="0" err="1">
                <a:solidFill>
                  <a:srgbClr val="000000"/>
                </a:solidFill>
                <a:effectLst/>
                <a:latin typeface="Aptos" panose="020B0004020202020204" pitchFamily="34" charset="0"/>
              </a:rPr>
              <a:t>TimeServer</a:t>
            </a:r>
            <a:r>
              <a:rPr lang="en-US" sz="1800" dirty="0">
                <a:solidFill>
                  <a:srgbClr val="000000"/>
                </a:solidFill>
                <a:effectLst/>
                <a:latin typeface="Aptos" panose="020B0004020202020204" pitchFamily="34" charset="0"/>
              </a:rPr>
              <a:t> Interface: This interface defines methods for processes to interact with the time server. Methods </a:t>
            </a:r>
            <a:endParaRPr lang="en-US" dirty="0"/>
          </a:p>
          <a:p>
            <a:r>
              <a:rPr lang="en-US" sz="1800" dirty="0">
                <a:solidFill>
                  <a:srgbClr val="000000"/>
                </a:solidFill>
                <a:effectLst/>
                <a:latin typeface="Aptos" panose="020B0004020202020204" pitchFamily="34" charset="0"/>
              </a:rPr>
              <a:t>can include: </a:t>
            </a:r>
            <a:endParaRPr lang="en-US" dirty="0"/>
          </a:p>
          <a:p>
            <a:r>
              <a:rPr lang="en-US" sz="1800" dirty="0">
                <a:solidFill>
                  <a:srgbClr val="000000"/>
                </a:solidFill>
                <a:effectLst/>
                <a:latin typeface="Symbol" panose="05050102010706020507" pitchFamily="18" charset="2"/>
              </a:rPr>
              <a:t>• </a:t>
            </a:r>
            <a:r>
              <a:rPr lang="en-US" sz="1800" dirty="0" err="1">
                <a:solidFill>
                  <a:srgbClr val="000000"/>
                </a:solidFill>
                <a:effectLst/>
                <a:latin typeface="Aptos" panose="020B0004020202020204" pitchFamily="34" charset="0"/>
              </a:rPr>
              <a:t>getTime</a:t>
            </a:r>
            <a:r>
              <a:rPr lang="en-US" sz="1800" dirty="0">
                <a:solidFill>
                  <a:srgbClr val="000000"/>
                </a:solidFill>
                <a:effectLst/>
                <a:latin typeface="Aptos" panose="020B0004020202020204" pitchFamily="34" charset="0"/>
              </a:rPr>
              <a:t>(): Retrieves the current time from the server.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register(process) (optional): Registers a process with the server (useful for tracking connected clients).</a:t>
            </a:r>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Response:-</a:t>
            </a:r>
          </a:p>
          <a:p>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Used Python based code to implement.</a:t>
            </a:r>
          </a:p>
          <a:p>
            <a:r>
              <a:rPr lang="en-US" b="1" dirty="0">
                <a:solidFill>
                  <a:srgbClr val="000000"/>
                </a:solidFill>
                <a:latin typeface="Aptos" panose="020B0004020202020204" pitchFamily="34" charset="0"/>
              </a:rPr>
              <a:t>File name: iLab5TimeServer.py</a:t>
            </a:r>
          </a:p>
          <a:p>
            <a:endParaRPr lang="en-US" dirty="0">
              <a:solidFill>
                <a:srgbClr val="000000"/>
              </a:solidFill>
              <a:latin typeface="Aptos" panose="020B0004020202020204" pitchFamily="34" charset="0"/>
            </a:endParaRPr>
          </a:p>
          <a:p>
            <a:endParaRPr lang="en-US" dirty="0"/>
          </a:p>
        </p:txBody>
      </p:sp>
      <p:pic>
        <p:nvPicPr>
          <p:cNvPr id="6" name="Picture 5">
            <a:extLst>
              <a:ext uri="{FF2B5EF4-FFF2-40B4-BE49-F238E27FC236}">
                <a16:creationId xmlns:a16="http://schemas.microsoft.com/office/drawing/2014/main" id="{BFF45CA3-9493-780B-FFBB-E1375AE11EE2}"/>
              </a:ext>
            </a:extLst>
          </p:cNvPr>
          <p:cNvPicPr>
            <a:picLocks noChangeAspect="1"/>
          </p:cNvPicPr>
          <p:nvPr/>
        </p:nvPicPr>
        <p:blipFill>
          <a:blip r:embed="rId2"/>
          <a:stretch>
            <a:fillRect/>
          </a:stretch>
        </p:blipFill>
        <p:spPr>
          <a:xfrm>
            <a:off x="8080541" y="2777229"/>
            <a:ext cx="2114845" cy="2915057"/>
          </a:xfrm>
          <a:prstGeom prst="rect">
            <a:avLst/>
          </a:prstGeom>
        </p:spPr>
      </p:pic>
    </p:spTree>
    <p:extLst>
      <p:ext uri="{BB962C8B-B14F-4D97-AF65-F5344CB8AC3E}">
        <p14:creationId xmlns:p14="http://schemas.microsoft.com/office/powerpoint/2010/main" val="3481177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D93E39-3B36-1F1B-6C8A-991055A8F92E}"/>
              </a:ext>
            </a:extLst>
          </p:cNvPr>
          <p:cNvSpPr txBox="1"/>
          <p:nvPr/>
        </p:nvSpPr>
        <p:spPr>
          <a:xfrm>
            <a:off x="238225" y="290079"/>
            <a:ext cx="11504595" cy="3693319"/>
          </a:xfrm>
          <a:prstGeom prst="rect">
            <a:avLst/>
          </a:prstGeom>
          <a:noFill/>
        </p:spPr>
        <p:txBody>
          <a:bodyPr wrap="square">
            <a:spAutoFit/>
          </a:bodyPr>
          <a:lstStyle/>
          <a:p>
            <a:r>
              <a:rPr lang="en-US" sz="1800" b="1" dirty="0">
                <a:solidFill>
                  <a:srgbClr val="000000"/>
                </a:solidFill>
                <a:effectLst/>
                <a:latin typeface="Aptos-Bold"/>
              </a:rPr>
              <a:t>Components: </a:t>
            </a:r>
            <a:endParaRPr lang="en-US" dirty="0"/>
          </a:p>
          <a:p>
            <a:r>
              <a:rPr lang="en-US" sz="1800" dirty="0">
                <a:solidFill>
                  <a:srgbClr val="000000"/>
                </a:solidFill>
                <a:effectLst/>
                <a:latin typeface="Aptos" panose="020B0004020202020204" pitchFamily="34" charset="0"/>
              </a:rPr>
              <a:t>2 </a:t>
            </a:r>
            <a:r>
              <a:rPr lang="en-US" sz="1800" dirty="0" err="1">
                <a:solidFill>
                  <a:srgbClr val="000000"/>
                </a:solidFill>
                <a:effectLst/>
                <a:latin typeface="Aptos" panose="020B0004020202020204" pitchFamily="34" charset="0"/>
              </a:rPr>
              <a:t>TimeServer</a:t>
            </a:r>
            <a:r>
              <a:rPr lang="en-US" sz="1800" dirty="0">
                <a:solidFill>
                  <a:srgbClr val="000000"/>
                </a:solidFill>
                <a:effectLst/>
                <a:latin typeface="Aptos" panose="020B0004020202020204" pitchFamily="34" charset="0"/>
              </a:rPr>
              <a:t> Implementation: This class implements the </a:t>
            </a:r>
            <a:r>
              <a:rPr lang="en-US" sz="1800" dirty="0" err="1">
                <a:solidFill>
                  <a:srgbClr val="000000"/>
                </a:solidFill>
                <a:effectLst/>
                <a:latin typeface="Aptos" panose="020B0004020202020204" pitchFamily="34" charset="0"/>
              </a:rPr>
              <a:t>TimeServer</a:t>
            </a:r>
            <a:r>
              <a:rPr lang="en-US" sz="1800" dirty="0">
                <a:solidFill>
                  <a:srgbClr val="000000"/>
                </a:solidFill>
                <a:effectLst/>
                <a:latin typeface="Aptos" panose="020B0004020202020204" pitchFamily="34" charset="0"/>
              </a:rPr>
              <a:t> interface. It maintains: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The system's reference clock.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A list of registered processes (optional, for monitoring).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It implements methods from the interface: </a:t>
            </a:r>
            <a:endParaRPr lang="en-US" dirty="0"/>
          </a:p>
          <a:p>
            <a:r>
              <a:rPr lang="en-US" sz="1800" dirty="0">
                <a:solidFill>
                  <a:srgbClr val="000000"/>
                </a:solidFill>
                <a:effectLst/>
                <a:latin typeface="Courier New" panose="02070309020205020404" pitchFamily="49" charset="0"/>
              </a:rPr>
              <a:t>o </a:t>
            </a:r>
            <a:r>
              <a:rPr lang="en-US" sz="1800" dirty="0" err="1">
                <a:solidFill>
                  <a:srgbClr val="000000"/>
                </a:solidFill>
                <a:effectLst/>
                <a:latin typeface="Aptos" panose="020B0004020202020204" pitchFamily="34" charset="0"/>
              </a:rPr>
              <a:t>getTime</a:t>
            </a:r>
            <a:r>
              <a:rPr lang="en-US" sz="1800" dirty="0">
                <a:solidFill>
                  <a:srgbClr val="000000"/>
                </a:solidFill>
                <a:effectLst/>
                <a:latin typeface="Aptos" panose="020B0004020202020204" pitchFamily="34" charset="0"/>
              </a:rPr>
              <a:t>(): Returns the current time from the server's reference clock. </a:t>
            </a:r>
            <a:endParaRPr lang="en-US" dirty="0"/>
          </a:p>
          <a:p>
            <a:r>
              <a:rPr lang="en-US" sz="1800" dirty="0">
                <a:solidFill>
                  <a:srgbClr val="000000"/>
                </a:solidFill>
                <a:effectLst/>
                <a:latin typeface="Courier New" panose="02070309020205020404" pitchFamily="49" charset="0"/>
              </a:rPr>
              <a:t>o </a:t>
            </a:r>
            <a:r>
              <a:rPr lang="en-US" sz="1800" dirty="0">
                <a:solidFill>
                  <a:srgbClr val="000000"/>
                </a:solidFill>
                <a:effectLst/>
                <a:latin typeface="Aptos" panose="020B0004020202020204" pitchFamily="34" charset="0"/>
              </a:rPr>
              <a:t>register(process) (optional): Adds the process to the list of registered clients</a:t>
            </a:r>
          </a:p>
          <a:p>
            <a:endParaRPr lang="en-US" dirty="0">
              <a:solidFill>
                <a:srgbClr val="000000"/>
              </a:solidFill>
              <a:latin typeface="Aptos" panose="020B0004020202020204" pitchFamily="34" charset="0"/>
            </a:endParaRPr>
          </a:p>
          <a:p>
            <a:r>
              <a:rPr lang="en-US" b="1" dirty="0">
                <a:solidFill>
                  <a:srgbClr val="000000"/>
                </a:solidFill>
                <a:latin typeface="Aptos" panose="020B0004020202020204" pitchFamily="34" charset="0"/>
              </a:rPr>
              <a:t>Response:-</a:t>
            </a:r>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Used Python based code to implement.</a:t>
            </a:r>
          </a:p>
          <a:p>
            <a:r>
              <a:rPr lang="en-US" b="1" dirty="0">
                <a:solidFill>
                  <a:srgbClr val="000000"/>
                </a:solidFill>
                <a:latin typeface="Aptos" panose="020B0004020202020204" pitchFamily="34" charset="0"/>
              </a:rPr>
              <a:t>File name: clsLab5TimeServer.py</a:t>
            </a:r>
          </a:p>
          <a:p>
            <a:endParaRPr lang="en-US" dirty="0">
              <a:solidFill>
                <a:srgbClr val="000000"/>
              </a:solidFill>
              <a:latin typeface="Aptos" panose="020B0004020202020204" pitchFamily="34" charset="0"/>
            </a:endParaRPr>
          </a:p>
          <a:p>
            <a:endParaRPr lang="en-US" dirty="0"/>
          </a:p>
        </p:txBody>
      </p:sp>
      <p:pic>
        <p:nvPicPr>
          <p:cNvPr id="4" name="Picture 3">
            <a:extLst>
              <a:ext uri="{FF2B5EF4-FFF2-40B4-BE49-F238E27FC236}">
                <a16:creationId xmlns:a16="http://schemas.microsoft.com/office/drawing/2014/main" id="{A2E4C54A-F2E9-D5AB-CF62-6B5B5C0EC437}"/>
              </a:ext>
            </a:extLst>
          </p:cNvPr>
          <p:cNvPicPr>
            <a:picLocks noChangeAspect="1"/>
          </p:cNvPicPr>
          <p:nvPr/>
        </p:nvPicPr>
        <p:blipFill>
          <a:blip r:embed="rId2"/>
          <a:stretch>
            <a:fillRect/>
          </a:stretch>
        </p:blipFill>
        <p:spPr>
          <a:xfrm>
            <a:off x="9067369" y="2894925"/>
            <a:ext cx="2114845" cy="2915057"/>
          </a:xfrm>
          <a:prstGeom prst="rect">
            <a:avLst/>
          </a:prstGeom>
        </p:spPr>
      </p:pic>
    </p:spTree>
    <p:extLst>
      <p:ext uri="{BB962C8B-B14F-4D97-AF65-F5344CB8AC3E}">
        <p14:creationId xmlns:p14="http://schemas.microsoft.com/office/powerpoint/2010/main" val="2669088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875260-F500-406A-D1DF-6D794A6D5545}"/>
              </a:ext>
            </a:extLst>
          </p:cNvPr>
          <p:cNvSpPr txBox="1"/>
          <p:nvPr/>
        </p:nvSpPr>
        <p:spPr>
          <a:xfrm>
            <a:off x="238225" y="357456"/>
            <a:ext cx="10561320" cy="3970318"/>
          </a:xfrm>
          <a:prstGeom prst="rect">
            <a:avLst/>
          </a:prstGeom>
          <a:noFill/>
        </p:spPr>
        <p:txBody>
          <a:bodyPr wrap="square">
            <a:spAutoFit/>
          </a:bodyPr>
          <a:lstStyle/>
          <a:p>
            <a:r>
              <a:rPr lang="en-US" sz="1800" b="1" dirty="0">
                <a:solidFill>
                  <a:srgbClr val="000000"/>
                </a:solidFill>
                <a:effectLst/>
                <a:latin typeface="Aptos-Bold"/>
              </a:rPr>
              <a:t>Components: </a:t>
            </a:r>
            <a:endParaRPr lang="en-US" dirty="0"/>
          </a:p>
          <a:p>
            <a:r>
              <a:rPr lang="en-US" sz="1800" dirty="0">
                <a:solidFill>
                  <a:srgbClr val="000000"/>
                </a:solidFill>
                <a:effectLst/>
                <a:latin typeface="Aptos" panose="020B0004020202020204" pitchFamily="34" charset="0"/>
              </a:rPr>
              <a:t>3. Process Interface: This interface defines methods for processes to synchronize their clocks. Methods can </a:t>
            </a:r>
            <a:endParaRPr lang="en-US" dirty="0"/>
          </a:p>
          <a:p>
            <a:r>
              <a:rPr lang="en-US" sz="1800" dirty="0">
                <a:solidFill>
                  <a:srgbClr val="000000"/>
                </a:solidFill>
                <a:effectLst/>
                <a:latin typeface="Aptos" panose="020B0004020202020204" pitchFamily="34" charset="0"/>
              </a:rPr>
              <a:t>include: </a:t>
            </a:r>
            <a:endParaRPr lang="en-US" dirty="0"/>
          </a:p>
          <a:p>
            <a:pPr marL="285750" indent="-285750">
              <a:buFont typeface="Symbol" panose="05050102010706020507" pitchFamily="18" charset="2"/>
              <a:buChar char="•"/>
            </a:pPr>
            <a:r>
              <a:rPr lang="en-US" sz="1800" dirty="0">
                <a:solidFill>
                  <a:srgbClr val="000000"/>
                </a:solidFill>
                <a:effectLst/>
                <a:latin typeface="Aptos" panose="020B0004020202020204" pitchFamily="34" charset="0"/>
              </a:rPr>
              <a:t>synchronize(): Requests the current time from the time server</a:t>
            </a:r>
          </a:p>
          <a:p>
            <a:pPr marL="285750" indent="-285750">
              <a:buFont typeface="Symbol" panose="05050102010706020507" pitchFamily="18" charset="2"/>
              <a:buChar char="•"/>
            </a:pPr>
            <a:endParaRPr lang="en-US" dirty="0">
              <a:solidFill>
                <a:srgbClr val="000000"/>
              </a:solidFill>
              <a:latin typeface="Aptos" panose="020B0004020202020204" pitchFamily="34" charset="0"/>
            </a:endParaRPr>
          </a:p>
          <a:p>
            <a:r>
              <a:rPr lang="en-US" b="1" dirty="0">
                <a:solidFill>
                  <a:srgbClr val="000000"/>
                </a:solidFill>
                <a:latin typeface="Aptos" panose="020B0004020202020204" pitchFamily="34" charset="0"/>
              </a:rPr>
              <a:t>Response:</a:t>
            </a:r>
            <a:r>
              <a:rPr lang="en-US" dirty="0">
                <a:solidFill>
                  <a:srgbClr val="000000"/>
                </a:solidFill>
                <a:latin typeface="Aptos" panose="020B0004020202020204" pitchFamily="34" charset="0"/>
              </a:rPr>
              <a:t>-</a:t>
            </a:r>
          </a:p>
          <a:p>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Used Python based code to implement.</a:t>
            </a:r>
          </a:p>
          <a:p>
            <a:r>
              <a:rPr lang="en-US" b="1" dirty="0">
                <a:solidFill>
                  <a:srgbClr val="000000"/>
                </a:solidFill>
                <a:latin typeface="Aptos" panose="020B0004020202020204" pitchFamily="34" charset="0"/>
              </a:rPr>
              <a:t>File name: iLab5Process.py</a:t>
            </a:r>
          </a:p>
          <a:p>
            <a:endParaRPr lang="en-US" dirty="0">
              <a:solidFill>
                <a:srgbClr val="000000"/>
              </a:solidFill>
              <a:latin typeface="Aptos" panose="020B0004020202020204" pitchFamily="34" charset="0"/>
            </a:endParaRPr>
          </a:p>
          <a:p>
            <a:pPr marL="285750" indent="-285750">
              <a:buFont typeface="Symbol" panose="05050102010706020507" pitchFamily="18" charset="2"/>
              <a:buChar char="•"/>
            </a:pPr>
            <a:endParaRPr lang="en-US" sz="1800" dirty="0">
              <a:solidFill>
                <a:srgbClr val="000000"/>
              </a:solidFill>
              <a:effectLst/>
              <a:latin typeface="Aptos" panose="020B0004020202020204" pitchFamily="34" charset="0"/>
            </a:endParaRPr>
          </a:p>
          <a:p>
            <a:pPr marL="285750" indent="-285750">
              <a:buFont typeface="Symbol" panose="05050102010706020507" pitchFamily="18" charset="2"/>
              <a:buChar char="•"/>
            </a:pPr>
            <a:endParaRPr lang="en-US" dirty="0">
              <a:solidFill>
                <a:srgbClr val="000000"/>
              </a:solidFill>
              <a:latin typeface="Aptos" panose="020B0004020202020204" pitchFamily="34" charset="0"/>
            </a:endParaRPr>
          </a:p>
          <a:p>
            <a:pPr marL="285750" indent="-285750">
              <a:buFont typeface="Symbol" panose="05050102010706020507" pitchFamily="18" charset="2"/>
              <a:buChar char="•"/>
            </a:pPr>
            <a:endParaRPr lang="en-US" dirty="0"/>
          </a:p>
        </p:txBody>
      </p:sp>
      <p:pic>
        <p:nvPicPr>
          <p:cNvPr id="4" name="Picture 3">
            <a:extLst>
              <a:ext uri="{FF2B5EF4-FFF2-40B4-BE49-F238E27FC236}">
                <a16:creationId xmlns:a16="http://schemas.microsoft.com/office/drawing/2014/main" id="{B8CE7E58-0FCB-ACC6-B9E5-735E637932A2}"/>
              </a:ext>
            </a:extLst>
          </p:cNvPr>
          <p:cNvPicPr>
            <a:picLocks noChangeAspect="1"/>
          </p:cNvPicPr>
          <p:nvPr/>
        </p:nvPicPr>
        <p:blipFill>
          <a:blip r:embed="rId2"/>
          <a:stretch>
            <a:fillRect/>
          </a:stretch>
        </p:blipFill>
        <p:spPr>
          <a:xfrm>
            <a:off x="9031155" y="3257063"/>
            <a:ext cx="2114845" cy="2915057"/>
          </a:xfrm>
          <a:prstGeom prst="rect">
            <a:avLst/>
          </a:prstGeom>
        </p:spPr>
      </p:pic>
    </p:spTree>
    <p:extLst>
      <p:ext uri="{BB962C8B-B14F-4D97-AF65-F5344CB8AC3E}">
        <p14:creationId xmlns:p14="http://schemas.microsoft.com/office/powerpoint/2010/main" val="28326181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875260-F500-406A-D1DF-6D794A6D5545}"/>
              </a:ext>
            </a:extLst>
          </p:cNvPr>
          <p:cNvSpPr txBox="1"/>
          <p:nvPr/>
        </p:nvSpPr>
        <p:spPr>
          <a:xfrm>
            <a:off x="536607" y="453708"/>
            <a:ext cx="11466095" cy="5078313"/>
          </a:xfrm>
          <a:prstGeom prst="rect">
            <a:avLst/>
          </a:prstGeom>
          <a:noFill/>
        </p:spPr>
        <p:txBody>
          <a:bodyPr wrap="square">
            <a:spAutoFit/>
          </a:bodyPr>
          <a:lstStyle/>
          <a:p>
            <a:r>
              <a:rPr lang="en-US" sz="1800" b="1" dirty="0">
                <a:solidFill>
                  <a:srgbClr val="000000"/>
                </a:solidFill>
                <a:effectLst/>
                <a:latin typeface="Aptos-Bold"/>
              </a:rPr>
              <a:t>Components: </a:t>
            </a:r>
            <a:endParaRPr lang="en-US" dirty="0"/>
          </a:p>
          <a:p>
            <a:r>
              <a:rPr lang="en-US" sz="1800" dirty="0">
                <a:solidFill>
                  <a:srgbClr val="000000"/>
                </a:solidFill>
                <a:effectLst/>
                <a:latin typeface="Aptos" panose="020B0004020202020204" pitchFamily="34" charset="0"/>
              </a:rPr>
              <a:t>4. Process Implementation: This class implements the Process interface. It maintains: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A local clock.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A reference to the </a:t>
            </a:r>
            <a:r>
              <a:rPr lang="en-US" sz="1800" dirty="0" err="1">
                <a:solidFill>
                  <a:srgbClr val="000000"/>
                </a:solidFill>
                <a:effectLst/>
                <a:latin typeface="Aptos" panose="020B0004020202020204" pitchFamily="34" charset="0"/>
              </a:rPr>
              <a:t>TimeServer</a:t>
            </a:r>
            <a:r>
              <a:rPr lang="en-US" sz="1800" dirty="0">
                <a:solidFill>
                  <a:srgbClr val="000000"/>
                </a:solidFill>
                <a:effectLst/>
                <a:latin typeface="Aptos" panose="020B0004020202020204" pitchFamily="34" charset="0"/>
              </a:rPr>
              <a:t> object. </a:t>
            </a:r>
            <a:endParaRPr lang="en-US" dirty="0"/>
          </a:p>
          <a:p>
            <a:r>
              <a:rPr lang="en-US" sz="1800" dirty="0">
                <a:solidFill>
                  <a:srgbClr val="000000"/>
                </a:solidFill>
                <a:effectLst/>
                <a:latin typeface="Symbol" panose="05050102010706020507" pitchFamily="18" charset="2"/>
              </a:rPr>
              <a:t>• </a:t>
            </a:r>
            <a:r>
              <a:rPr lang="en-US" sz="1800" dirty="0">
                <a:solidFill>
                  <a:srgbClr val="000000"/>
                </a:solidFill>
                <a:effectLst/>
                <a:latin typeface="Aptos" panose="020B0004020202020204" pitchFamily="34" charset="0"/>
              </a:rPr>
              <a:t>It implements methods from the interface: </a:t>
            </a:r>
            <a:endParaRPr lang="en-US" dirty="0"/>
          </a:p>
          <a:p>
            <a:r>
              <a:rPr lang="en-US" sz="1800" dirty="0">
                <a:solidFill>
                  <a:srgbClr val="000000"/>
                </a:solidFill>
                <a:effectLst/>
                <a:latin typeface="Courier New" panose="02070309020205020404" pitchFamily="49" charset="0"/>
              </a:rPr>
              <a:t>o </a:t>
            </a:r>
            <a:r>
              <a:rPr lang="en-US" sz="1800" dirty="0">
                <a:solidFill>
                  <a:srgbClr val="000000"/>
                </a:solidFill>
                <a:effectLst/>
                <a:latin typeface="Aptos" panose="020B0004020202020204" pitchFamily="34" charset="0"/>
              </a:rPr>
              <a:t>synchronize(): Uses RMI to call </a:t>
            </a:r>
            <a:r>
              <a:rPr lang="en-US" sz="1800" dirty="0" err="1">
                <a:solidFill>
                  <a:srgbClr val="000000"/>
                </a:solidFill>
                <a:effectLst/>
                <a:latin typeface="Aptos" panose="020B0004020202020204" pitchFamily="34" charset="0"/>
              </a:rPr>
              <a:t>getTime</a:t>
            </a:r>
            <a:r>
              <a:rPr lang="en-US" sz="1800" dirty="0">
                <a:solidFill>
                  <a:srgbClr val="000000"/>
                </a:solidFill>
                <a:effectLst/>
                <a:latin typeface="Aptos" panose="020B0004020202020204" pitchFamily="34" charset="0"/>
              </a:rPr>
              <a:t>() on the </a:t>
            </a:r>
            <a:r>
              <a:rPr lang="en-US" sz="1800" dirty="0" err="1">
                <a:solidFill>
                  <a:srgbClr val="000000"/>
                </a:solidFill>
                <a:effectLst/>
                <a:latin typeface="Aptos" panose="020B0004020202020204" pitchFamily="34" charset="0"/>
              </a:rPr>
              <a:t>TimeServer</a:t>
            </a:r>
            <a:r>
              <a:rPr lang="en-US" sz="1800" dirty="0">
                <a:solidFill>
                  <a:srgbClr val="000000"/>
                </a:solidFill>
                <a:effectLst/>
                <a:latin typeface="Aptos" panose="020B0004020202020204" pitchFamily="34" charset="0"/>
              </a:rPr>
              <a:t>. </a:t>
            </a:r>
            <a:endParaRPr lang="en-US" dirty="0"/>
          </a:p>
          <a:p>
            <a:r>
              <a:rPr lang="en-US" sz="1800" dirty="0">
                <a:solidFill>
                  <a:srgbClr val="000000"/>
                </a:solidFill>
                <a:effectLst/>
                <a:latin typeface="Wingdings" panose="05000000000000000000" pitchFamily="2" charset="2"/>
              </a:rPr>
              <a:t> </a:t>
            </a:r>
            <a:r>
              <a:rPr lang="en-US" sz="1800" dirty="0">
                <a:solidFill>
                  <a:srgbClr val="000000"/>
                </a:solidFill>
                <a:effectLst/>
                <a:latin typeface="Aptos" panose="020B0004020202020204" pitchFamily="34" charset="0"/>
              </a:rPr>
              <a:t>Adjusts the local clock based on the received time and a calculated offset (explained </a:t>
            </a:r>
            <a:endParaRPr lang="en-US" dirty="0"/>
          </a:p>
          <a:p>
            <a:r>
              <a:rPr lang="en-US" sz="1800" dirty="0">
                <a:solidFill>
                  <a:srgbClr val="000000"/>
                </a:solidFill>
                <a:effectLst/>
                <a:latin typeface="Aptos" panose="020B0004020202020204" pitchFamily="34" charset="0"/>
              </a:rPr>
              <a:t>later)</a:t>
            </a:r>
          </a:p>
          <a:p>
            <a:endParaRPr lang="en-US" dirty="0">
              <a:solidFill>
                <a:srgbClr val="000000"/>
              </a:solidFill>
              <a:latin typeface="Aptos" panose="020B0004020202020204" pitchFamily="34" charset="0"/>
            </a:endParaRPr>
          </a:p>
          <a:p>
            <a:r>
              <a:rPr lang="en-US" sz="1800" dirty="0">
                <a:solidFill>
                  <a:srgbClr val="000000"/>
                </a:solidFill>
                <a:effectLst/>
                <a:latin typeface="Aptos" panose="020B0004020202020204" pitchFamily="34" charset="0"/>
              </a:rPr>
              <a:t> </a:t>
            </a:r>
            <a:r>
              <a:rPr lang="en-US" b="1" dirty="0">
                <a:solidFill>
                  <a:srgbClr val="000000"/>
                </a:solidFill>
                <a:latin typeface="Aptos" panose="020B0004020202020204" pitchFamily="34" charset="0"/>
              </a:rPr>
              <a:t>Response:</a:t>
            </a:r>
            <a:r>
              <a:rPr lang="en-US" dirty="0">
                <a:solidFill>
                  <a:srgbClr val="000000"/>
                </a:solidFill>
                <a:latin typeface="Aptos" panose="020B0004020202020204" pitchFamily="34" charset="0"/>
              </a:rPr>
              <a:t>-</a:t>
            </a:r>
          </a:p>
          <a:p>
            <a:endParaRPr lang="en-US" dirty="0">
              <a:solidFill>
                <a:srgbClr val="000000"/>
              </a:solidFill>
              <a:latin typeface="Aptos" panose="020B0004020202020204" pitchFamily="34" charset="0"/>
            </a:endParaRPr>
          </a:p>
          <a:p>
            <a:r>
              <a:rPr lang="en-US" dirty="0">
                <a:solidFill>
                  <a:srgbClr val="000000"/>
                </a:solidFill>
                <a:latin typeface="Aptos" panose="020B0004020202020204" pitchFamily="34" charset="0"/>
              </a:rPr>
              <a:t>Used Python based code to implement.</a:t>
            </a:r>
          </a:p>
          <a:p>
            <a:r>
              <a:rPr lang="en-US" b="1" dirty="0">
                <a:solidFill>
                  <a:srgbClr val="000000"/>
                </a:solidFill>
                <a:latin typeface="Aptos" panose="020B0004020202020204" pitchFamily="34" charset="0"/>
              </a:rPr>
              <a:t>File name: clsLab5Process.py</a:t>
            </a:r>
          </a:p>
          <a:p>
            <a:endParaRPr lang="en-US" dirty="0">
              <a:solidFill>
                <a:srgbClr val="000000"/>
              </a:solidFill>
              <a:latin typeface="Aptos" panose="020B0004020202020204" pitchFamily="34" charset="0"/>
            </a:endParaRPr>
          </a:p>
          <a:p>
            <a:endParaRPr lang="en-US" dirty="0">
              <a:solidFill>
                <a:srgbClr val="000000"/>
              </a:solidFill>
              <a:latin typeface="Aptos" panose="020B0004020202020204" pitchFamily="34" charset="0"/>
            </a:endParaRPr>
          </a:p>
          <a:p>
            <a:endParaRPr lang="en-US" dirty="0">
              <a:solidFill>
                <a:srgbClr val="000000"/>
              </a:solidFill>
              <a:latin typeface="Aptos" panose="020B0004020202020204" pitchFamily="34" charset="0"/>
            </a:endParaRPr>
          </a:p>
          <a:p>
            <a:endParaRPr lang="en-US" dirty="0">
              <a:solidFill>
                <a:srgbClr val="000000"/>
              </a:solidFill>
              <a:latin typeface="Aptos" panose="020B0004020202020204" pitchFamily="34" charset="0"/>
            </a:endParaRPr>
          </a:p>
          <a:p>
            <a:endParaRPr lang="en-IN" dirty="0"/>
          </a:p>
        </p:txBody>
      </p:sp>
      <p:pic>
        <p:nvPicPr>
          <p:cNvPr id="4" name="Picture 3">
            <a:extLst>
              <a:ext uri="{FF2B5EF4-FFF2-40B4-BE49-F238E27FC236}">
                <a16:creationId xmlns:a16="http://schemas.microsoft.com/office/drawing/2014/main" id="{60D82FFA-BAC8-3AFE-AE5E-CCC8FB12D895}"/>
              </a:ext>
            </a:extLst>
          </p:cNvPr>
          <p:cNvPicPr>
            <a:picLocks noChangeAspect="1"/>
          </p:cNvPicPr>
          <p:nvPr/>
        </p:nvPicPr>
        <p:blipFill>
          <a:blip r:embed="rId2"/>
          <a:stretch>
            <a:fillRect/>
          </a:stretch>
        </p:blipFill>
        <p:spPr>
          <a:xfrm>
            <a:off x="9058316" y="3293277"/>
            <a:ext cx="2114845" cy="2915057"/>
          </a:xfrm>
          <a:prstGeom prst="rect">
            <a:avLst/>
          </a:prstGeom>
        </p:spPr>
      </p:pic>
    </p:spTree>
    <p:extLst>
      <p:ext uri="{BB962C8B-B14F-4D97-AF65-F5344CB8AC3E}">
        <p14:creationId xmlns:p14="http://schemas.microsoft.com/office/powerpoint/2010/main" val="29112761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11799</TotalTime>
  <Words>2704</Words>
  <Application>Microsoft Office PowerPoint</Application>
  <PresentationFormat>Widescreen</PresentationFormat>
  <Paragraphs>328</Paragraphs>
  <Slides>29</Slides>
  <Notes>13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29</vt:i4>
      </vt:variant>
    </vt:vector>
  </HeadingPairs>
  <TitlesOfParts>
    <vt:vector size="42" baseType="lpstr">
      <vt:lpstr>-apple-system</vt:lpstr>
      <vt:lpstr>Aptos</vt:lpstr>
      <vt:lpstr>Aptos-Bold</vt:lpstr>
      <vt:lpstr>Arial</vt:lpstr>
      <vt:lpstr>Calibri</vt:lpstr>
      <vt:lpstr>Calibri Light</vt:lpstr>
      <vt:lpstr>Consolas</vt:lpstr>
      <vt:lpstr>Courier New</vt:lpstr>
      <vt:lpstr>DM Sans Merlin</vt:lpstr>
      <vt:lpstr>SegoeUI-Bold</vt:lpstr>
      <vt:lpstr>Symbol</vt:lpstr>
      <vt:lpstr>Wingdings</vt:lpstr>
      <vt:lpstr>Office Theme</vt:lpstr>
      <vt:lpstr>Use RMI to implement Centralized Clock Synchronization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RMI to implement Lamport’s vector clocks</dc:title>
  <dc:creator>Jitendra Rai</dc:creator>
  <cp:lastModifiedBy>Jitendra Rai</cp:lastModifiedBy>
  <cp:revision>96</cp:revision>
  <dcterms:created xsi:type="dcterms:W3CDTF">2024-08-23T16:04:49Z</dcterms:created>
  <dcterms:modified xsi:type="dcterms:W3CDTF">2024-10-28T14:22:36Z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cb69475-382c-4c7a-b21d-8ca64eeef1bd_Enabled">
    <vt:lpwstr>true</vt:lpwstr>
  </property>
  <property fmtid="{D5CDD505-2E9C-101B-9397-08002B2CF9AE}" pid="3" name="MSIP_Label_ecb69475-382c-4c7a-b21d-8ca64eeef1bd_SetDate">
    <vt:lpwstr>2024-08-23T16:06:04Z</vt:lpwstr>
  </property>
  <property fmtid="{D5CDD505-2E9C-101B-9397-08002B2CF9AE}" pid="4" name="MSIP_Label_ecb69475-382c-4c7a-b21d-8ca64eeef1bd_Method">
    <vt:lpwstr>Standard</vt:lpwstr>
  </property>
  <property fmtid="{D5CDD505-2E9C-101B-9397-08002B2CF9AE}" pid="5" name="MSIP_Label_ecb69475-382c-4c7a-b21d-8ca64eeef1bd_Name">
    <vt:lpwstr>Eviden For Internal Use - All Employees</vt:lpwstr>
  </property>
  <property fmtid="{D5CDD505-2E9C-101B-9397-08002B2CF9AE}" pid="6" name="MSIP_Label_ecb69475-382c-4c7a-b21d-8ca64eeef1bd_SiteId">
    <vt:lpwstr>7d1c7785-2d8a-437d-b842-1ed5d8fbe00a</vt:lpwstr>
  </property>
  <property fmtid="{D5CDD505-2E9C-101B-9397-08002B2CF9AE}" pid="7" name="MSIP_Label_ecb69475-382c-4c7a-b21d-8ca64eeef1bd_ActionId">
    <vt:lpwstr>368de85a-b231-4b20-a7fe-75388b96b7b1</vt:lpwstr>
  </property>
  <property fmtid="{D5CDD505-2E9C-101B-9397-08002B2CF9AE}" pid="8" name="MSIP_Label_ecb69475-382c-4c7a-b21d-8ca64eeef1bd_ContentBits">
    <vt:lpwstr>0</vt:lpwstr>
  </property>
</Properties>
</file>

<file path=docProps/thumbnail.jpeg>
</file>